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61" r:id="rId4"/>
    <p:sldId id="262" r:id="rId5"/>
    <p:sldId id="263" r:id="rId6"/>
    <p:sldId id="264" r:id="rId7"/>
    <p:sldId id="259" r:id="rId8"/>
    <p:sldId id="258" r:id="rId9"/>
    <p:sldId id="260" r:id="rId10"/>
    <p:sldId id="265" r:id="rId11"/>
    <p:sldId id="269"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5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136" y="-6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1" Type="http://schemas.openxmlformats.org/officeDocument/2006/relationships/image" Target="../media/image30.emf"/><Relationship Id="rId12" Type="http://schemas.openxmlformats.org/officeDocument/2006/relationships/image" Target="../media/image31.png"/><Relationship Id="rId1" Type="http://schemas.openxmlformats.org/officeDocument/2006/relationships/tags" Target="../tags/tag3.xml"/><Relationship Id="rId2" Type="http://schemas.openxmlformats.org/officeDocument/2006/relationships/tags" Target="../tags/tag4.xml"/><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slideLayout" Target="../slideLayouts/slideLayout2.xml"/><Relationship Id="rId9" Type="http://schemas.openxmlformats.org/officeDocument/2006/relationships/image" Target="../media/image29.png"/><Relationship Id="rId10"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5" Type="http://schemas.openxmlformats.org/officeDocument/2006/relationships/image" Target="../media/image12.png"/><Relationship Id="rId6" Type="http://schemas.openxmlformats.org/officeDocument/2006/relationships/image" Target="../media/image13.emf"/><Relationship Id="rId7" Type="http://schemas.openxmlformats.org/officeDocument/2006/relationships/image" Target="../media/image14.png"/><Relationship Id="rId8" Type="http://schemas.openxmlformats.org/officeDocument/2006/relationships/image" Target="../media/image15.emf"/><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emf"/><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tags" Target="../tags/tag1.xml"/><Relationship Id="rId2"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5.emf"/><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doForms and Insurance</a:t>
            </a:r>
            <a:endParaRPr lang="en-US" dirty="0"/>
          </a:p>
        </p:txBody>
      </p:sp>
      <p:sp>
        <p:nvSpPr>
          <p:cNvPr id="3" name="Text Placeholder 2"/>
          <p:cNvSpPr>
            <a:spLocks noGrp="1"/>
          </p:cNvSpPr>
          <p:nvPr>
            <p:ph type="body" sz="quarter" idx="11"/>
          </p:nvPr>
        </p:nvSpPr>
        <p:spPr/>
        <p:txBody>
          <a:bodyPr/>
          <a:lstStyle/>
          <a:p>
            <a:r>
              <a:rPr lang="en-US" dirty="0" smtClean="0"/>
              <a:t>Use Cases and Examples</a:t>
            </a:r>
            <a:endParaRPr lang="en-US" dirty="0"/>
          </a:p>
        </p:txBody>
      </p:sp>
      <p:sp>
        <p:nvSpPr>
          <p:cNvPr id="4" name="Text Placeholder 3"/>
          <p:cNvSpPr>
            <a:spLocks noGrp="1"/>
          </p:cNvSpPr>
          <p:nvPr>
            <p:ph type="body" sz="quarter" idx="12"/>
          </p:nvPr>
        </p:nvSpPr>
        <p:spPr/>
        <p:txBody>
          <a:bodyPr/>
          <a:lstStyle/>
          <a:p>
            <a:r>
              <a:rPr lang="en-US" dirty="0" smtClean="0"/>
              <a:t>Erin Owens and Laura Teller</a:t>
            </a:r>
            <a:endParaRPr lang="en-US" dirty="0"/>
          </a:p>
        </p:txBody>
      </p:sp>
      <p:sp>
        <p:nvSpPr>
          <p:cNvPr id="5" name="Text Placeholder 4"/>
          <p:cNvSpPr>
            <a:spLocks noGrp="1"/>
          </p:cNvSpPr>
          <p:nvPr>
            <p:ph type="body" sz="quarter" idx="13"/>
          </p:nvPr>
        </p:nvSpPr>
        <p:spPr/>
        <p:txBody>
          <a:bodyPr/>
          <a:lstStyle/>
          <a:p>
            <a:r>
              <a:rPr lang="en-US" dirty="0" smtClean="0"/>
              <a:t>July, 2015</a:t>
            </a:r>
            <a:endParaRPr lang="en-US" dirty="0"/>
          </a:p>
        </p:txBody>
      </p:sp>
    </p:spTree>
    <p:extLst>
      <p:ext uri="{BB962C8B-B14F-4D97-AF65-F5344CB8AC3E}">
        <p14:creationId xmlns:p14="http://schemas.microsoft.com/office/powerpoint/2010/main" val="242805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553878" y="2033142"/>
            <a:ext cx="5143417" cy="3321168"/>
          </a:xfrm>
          <a:prstGeom prst="roundRect">
            <a:avLst/>
          </a:prstGeom>
          <a:solidFill>
            <a:schemeClr val="tx1">
              <a:lumMod val="5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Use Case: Life Insurance Applicant Examinations</a:t>
            </a:r>
            <a:endParaRPr lang="en-US" dirty="0"/>
          </a:p>
        </p:txBody>
      </p:sp>
      <p:sp>
        <p:nvSpPr>
          <p:cNvPr id="3" name="Text Placeholder 2"/>
          <p:cNvSpPr>
            <a:spLocks noGrp="1"/>
          </p:cNvSpPr>
          <p:nvPr>
            <p:ph type="body" sz="quarter" idx="11"/>
          </p:nvPr>
        </p:nvSpPr>
        <p:spPr>
          <a:xfrm>
            <a:off x="465138" y="1495046"/>
            <a:ext cx="2161273" cy="2816668"/>
          </a:xfrm>
        </p:spPr>
        <p:txBody>
          <a:bodyPr/>
          <a:lstStyle/>
          <a:p>
            <a:r>
              <a:rPr lang="en-US" dirty="0" smtClean="0"/>
              <a:t>A company that performs in-home examinations of life insurance applicants to one of the largest U.S. life insurance companies uses doForms throughout its operations, from scheduling and dispatching all the way to capturing applicant data during the examination</a:t>
            </a:r>
          </a:p>
        </p:txBody>
      </p:sp>
      <p:pic>
        <p:nvPicPr>
          <p:cNvPr id="19" name="Picture 18" descr="Screenshot_2015-07-24-10-27-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996" y="2303042"/>
            <a:ext cx="4425997" cy="2766248"/>
          </a:xfrm>
          <a:prstGeom prst="rect">
            <a:avLst/>
          </a:prstGeom>
        </p:spPr>
      </p:pic>
    </p:spTree>
    <p:extLst>
      <p:ext uri="{BB962C8B-B14F-4D97-AF65-F5344CB8AC3E}">
        <p14:creationId xmlns:p14="http://schemas.microsoft.com/office/powerpoint/2010/main" val="2084846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Use case: in-home examinations for life </a:t>
            </a:r>
            <a:r>
              <a:rPr lang="en-US" dirty="0" smtClean="0"/>
              <a:t>insurance (continued)</a:t>
            </a:r>
            <a:endParaRPr lang="en-US" dirty="0"/>
          </a:p>
        </p:txBody>
      </p:sp>
      <p:sp>
        <p:nvSpPr>
          <p:cNvPr id="5" name="TextBox 4"/>
          <p:cNvSpPr txBox="1"/>
          <p:nvPr/>
        </p:nvSpPr>
        <p:spPr>
          <a:xfrm>
            <a:off x="362887" y="1038152"/>
            <a:ext cx="4713585" cy="584776"/>
          </a:xfrm>
          <a:prstGeom prst="rect">
            <a:avLst/>
          </a:prstGeom>
          <a:noFill/>
        </p:spPr>
        <p:txBody>
          <a:bodyPr wrap="square" rtlCol="0">
            <a:spAutoFit/>
          </a:bodyPr>
          <a:lstStyle/>
          <a:p>
            <a:r>
              <a:rPr lang="en-US" sz="1600" b="1" dirty="0" smtClean="0"/>
              <a:t>A </a:t>
            </a:r>
            <a:r>
              <a:rPr lang="en-US" sz="1600" b="1" dirty="0" smtClean="0"/>
              <a:t>complete</a:t>
            </a:r>
            <a:r>
              <a:rPr lang="en-US" sz="1600" b="1" dirty="0" smtClean="0"/>
              <a:t>, integrated workflow via doForms Sync &amp; Save integration with </a:t>
            </a:r>
            <a:r>
              <a:rPr lang="en-US" sz="1600" b="1" dirty="0" err="1" smtClean="0"/>
              <a:t>Salesforce</a:t>
            </a:r>
            <a:endParaRPr lang="en-US" sz="1600" b="1" dirty="0"/>
          </a:p>
        </p:txBody>
      </p:sp>
      <p:grpSp>
        <p:nvGrpSpPr>
          <p:cNvPr id="2" name="Group 1"/>
          <p:cNvGrpSpPr/>
          <p:nvPr/>
        </p:nvGrpSpPr>
        <p:grpSpPr>
          <a:xfrm>
            <a:off x="175563" y="3763572"/>
            <a:ext cx="2087086" cy="1975231"/>
            <a:chOff x="175563" y="3591380"/>
            <a:chExt cx="2087086" cy="1975231"/>
          </a:xfrm>
        </p:grpSpPr>
        <p:pic>
          <p:nvPicPr>
            <p:cNvPr id="6" name="Picture 5" descr="sear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63" y="3591380"/>
              <a:ext cx="2087086" cy="869619"/>
            </a:xfrm>
            <a:prstGeom prst="rect">
              <a:avLst/>
            </a:prstGeom>
          </p:spPr>
        </p:pic>
        <p:sp>
          <p:nvSpPr>
            <p:cNvPr id="11" name="TextBox 10"/>
            <p:cNvSpPr txBox="1"/>
            <p:nvPr/>
          </p:nvSpPr>
          <p:spPr>
            <a:xfrm>
              <a:off x="524459" y="4550948"/>
              <a:ext cx="1738190" cy="1015663"/>
            </a:xfrm>
            <a:prstGeom prst="rect">
              <a:avLst/>
            </a:prstGeom>
            <a:noFill/>
          </p:spPr>
          <p:txBody>
            <a:bodyPr wrap="square" rtlCol="0">
              <a:spAutoFit/>
            </a:bodyPr>
            <a:lstStyle/>
            <a:p>
              <a:r>
                <a:rPr lang="en-US" sz="1200" dirty="0" smtClean="0"/>
                <a:t>1. The company’s </a:t>
              </a:r>
              <a:r>
                <a:rPr lang="en-US" sz="1200" dirty="0" err="1" smtClean="0"/>
                <a:t>Salesforce</a:t>
              </a:r>
              <a:r>
                <a:rPr lang="en-US" sz="1200" dirty="0" smtClean="0"/>
                <a:t> records capture assignments from the insurance company </a:t>
              </a:r>
              <a:endParaRPr lang="en-US" sz="1200" dirty="0"/>
            </a:p>
          </p:txBody>
        </p:sp>
      </p:grpSp>
      <p:grpSp>
        <p:nvGrpSpPr>
          <p:cNvPr id="16" name="Group 15"/>
          <p:cNvGrpSpPr/>
          <p:nvPr/>
        </p:nvGrpSpPr>
        <p:grpSpPr>
          <a:xfrm>
            <a:off x="801587" y="2197678"/>
            <a:ext cx="2849526" cy="2076642"/>
            <a:chOff x="801587" y="2025486"/>
            <a:chExt cx="2849526" cy="2076642"/>
          </a:xfrm>
        </p:grpSpPr>
        <p:pic>
          <p:nvPicPr>
            <p:cNvPr id="9" name="Picture 8" descr="doForms_LogoSTK-4PP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3254" y="2856483"/>
              <a:ext cx="863190" cy="745796"/>
            </a:xfrm>
            <a:prstGeom prst="rect">
              <a:avLst/>
            </a:prstGeom>
          </p:spPr>
        </p:pic>
        <p:sp>
          <p:nvSpPr>
            <p:cNvPr id="10" name="TextBox 9"/>
            <p:cNvSpPr txBox="1"/>
            <p:nvPr/>
          </p:nvSpPr>
          <p:spPr>
            <a:xfrm>
              <a:off x="2438584" y="3558192"/>
              <a:ext cx="1212529" cy="523220"/>
            </a:xfrm>
            <a:prstGeom prst="rect">
              <a:avLst/>
            </a:prstGeom>
            <a:noFill/>
          </p:spPr>
          <p:txBody>
            <a:bodyPr wrap="none" rtlCol="0">
              <a:spAutoFit/>
            </a:bodyPr>
            <a:lstStyle/>
            <a:p>
              <a:pPr algn="ctr"/>
              <a:r>
                <a:rPr lang="en-US" sz="1400" dirty="0" smtClean="0"/>
                <a:t>Sync &amp; Save</a:t>
              </a:r>
            </a:p>
            <a:p>
              <a:pPr algn="ctr"/>
              <a:r>
                <a:rPr lang="en-US" sz="1400" dirty="0" smtClean="0"/>
                <a:t>integration</a:t>
              </a:r>
              <a:endParaRPr lang="en-US" sz="1400" dirty="0"/>
            </a:p>
          </p:txBody>
        </p:sp>
        <p:sp>
          <p:nvSpPr>
            <p:cNvPr id="12" name="Rounded Rectangle 11"/>
            <p:cNvSpPr/>
            <p:nvPr/>
          </p:nvSpPr>
          <p:spPr>
            <a:xfrm>
              <a:off x="2463971" y="2770387"/>
              <a:ext cx="1184697" cy="13110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801587" y="2025486"/>
              <a:ext cx="1662384" cy="2076642"/>
              <a:chOff x="801587" y="2025486"/>
              <a:chExt cx="1662384" cy="2076642"/>
            </a:xfrm>
          </p:grpSpPr>
          <p:sp>
            <p:nvSpPr>
              <p:cNvPr id="13" name="TextBox 12"/>
              <p:cNvSpPr txBox="1"/>
              <p:nvPr/>
            </p:nvSpPr>
            <p:spPr>
              <a:xfrm>
                <a:off x="801587" y="2025486"/>
                <a:ext cx="1662384" cy="830997"/>
              </a:xfrm>
              <a:prstGeom prst="rect">
                <a:avLst/>
              </a:prstGeom>
              <a:noFill/>
            </p:spPr>
            <p:txBody>
              <a:bodyPr wrap="square" rtlCol="0">
                <a:spAutoFit/>
              </a:bodyPr>
              <a:lstStyle/>
              <a:p>
                <a:r>
                  <a:rPr lang="en-US" sz="1200" dirty="0" smtClean="0"/>
                  <a:t>2. doForms pulls assignments via its Sync &amp; Save integration capability</a:t>
                </a:r>
                <a:endParaRPr lang="en-US" sz="1200" dirty="0"/>
              </a:p>
            </p:txBody>
          </p:sp>
          <p:sp>
            <p:nvSpPr>
              <p:cNvPr id="14" name=" 3"/>
              <p:cNvSpPr/>
              <p:nvPr>
                <p:custDataLst>
                  <p:tags r:id="rId7"/>
                </p:custDataLst>
              </p:nvPr>
            </p:nvSpPr>
            <p:spPr bwMode="gray">
              <a:xfrm>
                <a:off x="1130307" y="2815116"/>
                <a:ext cx="1308277" cy="1287012"/>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grpSp>
      </p:grpSp>
      <p:grpSp>
        <p:nvGrpSpPr>
          <p:cNvPr id="31" name="Group 30"/>
          <p:cNvGrpSpPr/>
          <p:nvPr/>
        </p:nvGrpSpPr>
        <p:grpSpPr>
          <a:xfrm>
            <a:off x="3510322" y="2935365"/>
            <a:ext cx="3392178" cy="1641404"/>
            <a:chOff x="3510322" y="2763173"/>
            <a:chExt cx="3392178" cy="1641404"/>
          </a:xfrm>
        </p:grpSpPr>
        <p:sp>
          <p:nvSpPr>
            <p:cNvPr id="18" name=" 3"/>
            <p:cNvSpPr/>
            <p:nvPr>
              <p:custDataLst>
                <p:tags r:id="rId6"/>
              </p:custDataLst>
            </p:nvPr>
          </p:nvSpPr>
          <p:spPr bwMode="gray">
            <a:xfrm rot="1808279">
              <a:off x="3510322" y="2763173"/>
              <a:ext cx="2234695" cy="1484877"/>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9" name="TextBox 18"/>
            <p:cNvSpPr txBox="1"/>
            <p:nvPr/>
          </p:nvSpPr>
          <p:spPr>
            <a:xfrm>
              <a:off x="5030980" y="3758246"/>
              <a:ext cx="1871520" cy="646331"/>
            </a:xfrm>
            <a:prstGeom prst="rect">
              <a:avLst/>
            </a:prstGeom>
            <a:noFill/>
          </p:spPr>
          <p:txBody>
            <a:bodyPr wrap="square" rtlCol="0">
              <a:spAutoFit/>
            </a:bodyPr>
            <a:lstStyle/>
            <a:p>
              <a:r>
                <a:rPr lang="en-US" sz="1200" dirty="0" smtClean="0"/>
                <a:t>5. </a:t>
              </a:r>
              <a:r>
                <a:rPr lang="en-US" sz="1200" dirty="0" smtClean="0"/>
                <a:t>doForms dispatches pre-filled form (address, directions</a:t>
              </a:r>
              <a:r>
                <a:rPr lang="en-US" sz="1200" dirty="0" smtClean="0"/>
                <a:t>) to </a:t>
              </a:r>
              <a:r>
                <a:rPr lang="en-US" sz="1200" dirty="0" smtClean="0"/>
                <a:t>nurse</a:t>
              </a:r>
              <a:endParaRPr lang="en-US" sz="1200" dirty="0"/>
            </a:p>
          </p:txBody>
        </p:sp>
      </p:grpSp>
      <p:grpSp>
        <p:nvGrpSpPr>
          <p:cNvPr id="32" name="Group 31"/>
          <p:cNvGrpSpPr/>
          <p:nvPr/>
        </p:nvGrpSpPr>
        <p:grpSpPr>
          <a:xfrm>
            <a:off x="6779793" y="3010311"/>
            <a:ext cx="2039719" cy="1946045"/>
            <a:chOff x="6779793" y="2838119"/>
            <a:chExt cx="2039719" cy="1946045"/>
          </a:xfrm>
        </p:grpSpPr>
        <p:pic>
          <p:nvPicPr>
            <p:cNvPr id="22" name="Picture 21"/>
            <p:cNvPicPr>
              <a:picLocks noChangeAspect="1"/>
            </p:cNvPicPr>
            <p:nvPr/>
          </p:nvPicPr>
          <p:blipFill>
            <a:blip r:embed="rId11"/>
            <a:stretch>
              <a:fillRect/>
            </a:stretch>
          </p:blipFill>
          <p:spPr>
            <a:xfrm>
              <a:off x="7437657" y="2838119"/>
              <a:ext cx="906950" cy="1142905"/>
            </a:xfrm>
            <a:prstGeom prst="rect">
              <a:avLst/>
            </a:prstGeom>
          </p:spPr>
        </p:pic>
        <p:sp>
          <p:nvSpPr>
            <p:cNvPr id="23" name="TextBox 22"/>
            <p:cNvSpPr txBox="1"/>
            <p:nvPr/>
          </p:nvSpPr>
          <p:spPr>
            <a:xfrm>
              <a:off x="6947992" y="4137833"/>
              <a:ext cx="1871520" cy="646331"/>
            </a:xfrm>
            <a:prstGeom prst="rect">
              <a:avLst/>
            </a:prstGeom>
            <a:noFill/>
          </p:spPr>
          <p:txBody>
            <a:bodyPr wrap="square" rtlCol="0">
              <a:spAutoFit/>
            </a:bodyPr>
            <a:lstStyle/>
            <a:p>
              <a:r>
                <a:rPr lang="en-US" sz="1200" dirty="0" smtClean="0"/>
                <a:t>6. </a:t>
              </a:r>
              <a:r>
                <a:rPr lang="en-US" sz="1200" dirty="0" smtClean="0"/>
                <a:t>Nurse completes examination using a </a:t>
              </a:r>
              <a:r>
                <a:rPr lang="en-US" sz="1200" dirty="0" err="1" smtClean="0"/>
                <a:t>doForm</a:t>
              </a:r>
              <a:r>
                <a:rPr lang="en-US" sz="1200" dirty="0" smtClean="0"/>
                <a:t> form on tablet</a:t>
              </a:r>
              <a:endParaRPr lang="en-US" sz="1200" dirty="0"/>
            </a:p>
          </p:txBody>
        </p:sp>
        <p:pic>
          <p:nvPicPr>
            <p:cNvPr id="26" name="Picture 25"/>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79793" y="3127982"/>
              <a:ext cx="506956" cy="663516"/>
            </a:xfrm>
            <a:prstGeom prst="rect">
              <a:avLst/>
            </a:prstGeom>
          </p:spPr>
        </p:pic>
      </p:grpSp>
      <p:grpSp>
        <p:nvGrpSpPr>
          <p:cNvPr id="33" name="Group 32"/>
          <p:cNvGrpSpPr/>
          <p:nvPr/>
        </p:nvGrpSpPr>
        <p:grpSpPr>
          <a:xfrm>
            <a:off x="1721506" y="1970436"/>
            <a:ext cx="6349414" cy="2337706"/>
            <a:chOff x="1721506" y="1798244"/>
            <a:chExt cx="6349414" cy="2337706"/>
          </a:xfrm>
        </p:grpSpPr>
        <p:sp>
          <p:nvSpPr>
            <p:cNvPr id="24" name=" 3"/>
            <p:cNvSpPr/>
            <p:nvPr>
              <p:custDataLst>
                <p:tags r:id="rId4"/>
              </p:custDataLst>
            </p:nvPr>
          </p:nvSpPr>
          <p:spPr bwMode="gray">
            <a:xfrm rot="10451927" flipV="1">
              <a:off x="3637409" y="2436792"/>
              <a:ext cx="4131143" cy="903311"/>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25" name="TextBox 24"/>
            <p:cNvSpPr txBox="1"/>
            <p:nvPr/>
          </p:nvSpPr>
          <p:spPr>
            <a:xfrm>
              <a:off x="4203654" y="1798244"/>
              <a:ext cx="3867266" cy="830997"/>
            </a:xfrm>
            <a:prstGeom prst="rect">
              <a:avLst/>
            </a:prstGeom>
            <a:noFill/>
          </p:spPr>
          <p:txBody>
            <a:bodyPr wrap="square" rtlCol="0">
              <a:spAutoFit/>
            </a:bodyPr>
            <a:lstStyle/>
            <a:p>
              <a:r>
                <a:rPr lang="en-US" sz="1200" dirty="0" smtClean="0"/>
                <a:t>7.  </a:t>
              </a:r>
              <a:r>
                <a:rPr lang="en-US" sz="1200" dirty="0" smtClean="0"/>
                <a:t>Form information is sent back to customer’s web portal, </a:t>
              </a:r>
              <a:r>
                <a:rPr lang="en-US" sz="1200" dirty="0" smtClean="0"/>
                <a:t>PDF </a:t>
              </a:r>
              <a:r>
                <a:rPr lang="en-US" sz="1200" dirty="0" smtClean="0"/>
                <a:t>is sent to insurance company, and information is captured in </a:t>
              </a:r>
              <a:r>
                <a:rPr lang="en-US" sz="1200" dirty="0" err="1" smtClean="0"/>
                <a:t>Salesforce</a:t>
              </a:r>
              <a:r>
                <a:rPr lang="en-US" sz="1200" dirty="0" smtClean="0"/>
                <a:t> and also generates a bill to insurance company</a:t>
              </a:r>
              <a:endParaRPr lang="en-US" sz="1200" dirty="0"/>
            </a:p>
          </p:txBody>
        </p:sp>
        <p:sp>
          <p:nvSpPr>
            <p:cNvPr id="27" name=" 3"/>
            <p:cNvSpPr/>
            <p:nvPr>
              <p:custDataLst>
                <p:tags r:id="rId5"/>
              </p:custDataLst>
            </p:nvPr>
          </p:nvSpPr>
          <p:spPr bwMode="gray">
            <a:xfrm rot="7546803" flipV="1">
              <a:off x="1709494" y="3385419"/>
              <a:ext cx="762543" cy="738519"/>
            </a:xfrm>
            <a:prstGeom prst="swooshArrow">
              <a:avLst>
                <a:gd name="adj1" fmla="val 43885"/>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grpSp>
      <p:grpSp>
        <p:nvGrpSpPr>
          <p:cNvPr id="21" name="Group 20"/>
          <p:cNvGrpSpPr/>
          <p:nvPr/>
        </p:nvGrpSpPr>
        <p:grpSpPr>
          <a:xfrm>
            <a:off x="3354009" y="3122951"/>
            <a:ext cx="2133548" cy="2403050"/>
            <a:chOff x="3354009" y="2950759"/>
            <a:chExt cx="2133548" cy="2403050"/>
          </a:xfrm>
        </p:grpSpPr>
        <p:sp>
          <p:nvSpPr>
            <p:cNvPr id="8" name=" 3"/>
            <p:cNvSpPr/>
            <p:nvPr>
              <p:custDataLst>
                <p:tags r:id="rId3"/>
              </p:custDataLst>
            </p:nvPr>
          </p:nvSpPr>
          <p:spPr bwMode="gray">
            <a:xfrm rot="5689056">
              <a:off x="3141669" y="3163099"/>
              <a:ext cx="1555453" cy="1130773"/>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5" name="TextBox 14"/>
            <p:cNvSpPr txBox="1"/>
            <p:nvPr/>
          </p:nvSpPr>
          <p:spPr>
            <a:xfrm>
              <a:off x="3476214" y="4522812"/>
              <a:ext cx="1600258" cy="830997"/>
            </a:xfrm>
            <a:prstGeom prst="rect">
              <a:avLst/>
            </a:prstGeom>
            <a:noFill/>
          </p:spPr>
          <p:txBody>
            <a:bodyPr wrap="square" rtlCol="0">
              <a:spAutoFit/>
            </a:bodyPr>
            <a:lstStyle/>
            <a:p>
              <a:r>
                <a:rPr lang="en-US" sz="1200" dirty="0" smtClean="0"/>
                <a:t>3. doForms alerts nurses of a potential job in their area via SMS</a:t>
              </a:r>
              <a:r>
                <a:rPr lang="en-US" sz="1200" dirty="0" smtClean="0"/>
                <a:t>.</a:t>
              </a:r>
              <a:endParaRPr lang="en-US" sz="1200" dirty="0" smtClean="0"/>
            </a:p>
          </p:txBody>
        </p:sp>
        <p:pic>
          <p:nvPicPr>
            <p:cNvPr id="28" name="Picture 27"/>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80601" y="4590444"/>
              <a:ext cx="506956" cy="663516"/>
            </a:xfrm>
            <a:prstGeom prst="rect">
              <a:avLst/>
            </a:prstGeom>
          </p:spPr>
        </p:pic>
      </p:grpSp>
      <p:sp>
        <p:nvSpPr>
          <p:cNvPr id="29" name="Rounded Rectangle 28"/>
          <p:cNvSpPr/>
          <p:nvPr/>
        </p:nvSpPr>
        <p:spPr>
          <a:xfrm>
            <a:off x="197090" y="1752072"/>
            <a:ext cx="8643949" cy="482640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1649080" y="3910869"/>
            <a:ext cx="2617586" cy="2489853"/>
            <a:chOff x="1649080" y="3738677"/>
            <a:chExt cx="2617586" cy="2489853"/>
          </a:xfrm>
        </p:grpSpPr>
        <p:sp>
          <p:nvSpPr>
            <p:cNvPr id="7" name=" 3"/>
            <p:cNvSpPr/>
            <p:nvPr>
              <p:custDataLst>
                <p:tags r:id="rId1"/>
              </p:custDataLst>
            </p:nvPr>
          </p:nvSpPr>
          <p:spPr bwMode="gray">
            <a:xfrm rot="15419659">
              <a:off x="2441501" y="4471059"/>
              <a:ext cx="1526901" cy="774900"/>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7" name=" 3"/>
            <p:cNvSpPr/>
            <p:nvPr>
              <p:custDataLst>
                <p:tags r:id="rId2"/>
              </p:custDataLst>
            </p:nvPr>
          </p:nvSpPr>
          <p:spPr bwMode="gray">
            <a:xfrm rot="12283333">
              <a:off x="1649080" y="3738677"/>
              <a:ext cx="1065465" cy="1006867"/>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20" name="Rectangle 19"/>
            <p:cNvSpPr/>
            <p:nvPr/>
          </p:nvSpPr>
          <p:spPr>
            <a:xfrm>
              <a:off x="2686222" y="5397533"/>
              <a:ext cx="1580444" cy="830997"/>
            </a:xfrm>
            <a:prstGeom prst="rect">
              <a:avLst/>
            </a:prstGeom>
          </p:spPr>
          <p:txBody>
            <a:bodyPr wrap="square">
              <a:spAutoFit/>
            </a:bodyPr>
            <a:lstStyle/>
            <a:p>
              <a:pPr lvl="0"/>
              <a:r>
                <a:rPr lang="en-US" sz="1200" dirty="0">
                  <a:solidFill>
                    <a:srgbClr val="6C6C6C"/>
                  </a:solidFill>
                </a:rPr>
                <a:t>4. If nurse accepts, doForms captures it and sends back to company </a:t>
              </a:r>
              <a:endParaRPr lang="en-US" sz="1200" dirty="0">
                <a:solidFill>
                  <a:srgbClr val="6C6C6C"/>
                </a:solidFill>
              </a:endParaRPr>
            </a:p>
          </p:txBody>
        </p:sp>
      </p:grpSp>
    </p:spTree>
    <p:extLst>
      <p:ext uri="{BB962C8B-B14F-4D97-AF65-F5344CB8AC3E}">
        <p14:creationId xmlns:p14="http://schemas.microsoft.com/office/powerpoint/2010/main" val="1639582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05392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doForms and Insurance</a:t>
            </a:r>
            <a:endParaRPr lang="en-US" dirty="0"/>
          </a:p>
        </p:txBody>
      </p:sp>
      <p:sp>
        <p:nvSpPr>
          <p:cNvPr id="3" name="Text Placeholder 2"/>
          <p:cNvSpPr>
            <a:spLocks noGrp="1"/>
          </p:cNvSpPr>
          <p:nvPr>
            <p:ph type="body" sz="quarter" idx="11"/>
          </p:nvPr>
        </p:nvSpPr>
        <p:spPr>
          <a:xfrm>
            <a:off x="316690" y="1170242"/>
            <a:ext cx="8474746" cy="5238869"/>
          </a:xfrm>
        </p:spPr>
        <p:txBody>
          <a:bodyPr/>
          <a:lstStyle/>
          <a:p>
            <a:pPr marL="0" indent="0">
              <a:buNone/>
            </a:pPr>
            <a:r>
              <a:rPr lang="en-US" dirty="0" smtClean="0"/>
              <a:t>doForms has many different potential use cases for the insurance industry, for example:</a:t>
            </a:r>
          </a:p>
          <a:p>
            <a:pPr marL="0" indent="0">
              <a:buNone/>
            </a:pPr>
            <a:endParaRPr lang="en-US" dirty="0" smtClean="0"/>
          </a:p>
          <a:p>
            <a:r>
              <a:rPr lang="en-US" b="1" dirty="0" smtClean="0"/>
              <a:t>Property &amp; Casual; Automotive</a:t>
            </a:r>
          </a:p>
          <a:p>
            <a:pPr lvl="1"/>
            <a:r>
              <a:rPr lang="en-US" dirty="0" smtClean="0"/>
              <a:t>Claims adjustment and damage assessment</a:t>
            </a:r>
          </a:p>
          <a:p>
            <a:pPr lvl="1"/>
            <a:r>
              <a:rPr lang="en-US" dirty="0" smtClean="0"/>
              <a:t>Repair estimates from vendors</a:t>
            </a:r>
          </a:p>
          <a:p>
            <a:pPr lvl="1"/>
            <a:r>
              <a:rPr lang="en-US" dirty="0" smtClean="0"/>
              <a:t>Property risk assessment</a:t>
            </a:r>
          </a:p>
          <a:p>
            <a:pPr lvl="1"/>
            <a:r>
              <a:rPr lang="en-US" dirty="0" smtClean="0"/>
              <a:t>Customer applications</a:t>
            </a:r>
          </a:p>
          <a:p>
            <a:pPr lvl="1"/>
            <a:r>
              <a:rPr lang="en-US" dirty="0" smtClean="0"/>
              <a:t>Quotes</a:t>
            </a:r>
          </a:p>
          <a:p>
            <a:pPr lvl="1"/>
            <a:r>
              <a:rPr lang="en-US" dirty="0" smtClean="0"/>
              <a:t>Sales activity reporting</a:t>
            </a:r>
          </a:p>
          <a:p>
            <a:pPr lvl="1"/>
            <a:endParaRPr lang="en-US" dirty="0" smtClean="0"/>
          </a:p>
          <a:p>
            <a:r>
              <a:rPr lang="en-US" b="1" dirty="0" smtClean="0"/>
              <a:t>Life Insurance (HIPAA-compliant version)</a:t>
            </a:r>
          </a:p>
          <a:p>
            <a:pPr lvl="1"/>
            <a:r>
              <a:rPr lang="en-US" dirty="0" smtClean="0"/>
              <a:t>Applicant health examinations</a:t>
            </a:r>
          </a:p>
          <a:p>
            <a:pPr lvl="1"/>
            <a:r>
              <a:rPr lang="en-US" dirty="0" smtClean="0"/>
              <a:t>Customer applications</a:t>
            </a:r>
          </a:p>
          <a:p>
            <a:pPr lvl="1"/>
            <a:r>
              <a:rPr lang="en-US" dirty="0" smtClean="0"/>
              <a:t>Quotes</a:t>
            </a:r>
          </a:p>
          <a:p>
            <a:pPr lvl="1"/>
            <a:r>
              <a:rPr lang="en-US" dirty="0" smtClean="0"/>
              <a:t>Sales activity reporting</a:t>
            </a:r>
            <a:endParaRPr lang="en-US" dirty="0"/>
          </a:p>
        </p:txBody>
      </p:sp>
      <p:sp>
        <p:nvSpPr>
          <p:cNvPr id="4" name="TextBox 3"/>
          <p:cNvSpPr txBox="1"/>
          <p:nvPr/>
        </p:nvSpPr>
        <p:spPr>
          <a:xfrm>
            <a:off x="6349420" y="2350680"/>
            <a:ext cx="2138752" cy="2677656"/>
          </a:xfrm>
          <a:prstGeom prst="rect">
            <a:avLst/>
          </a:prstGeom>
          <a:solidFill>
            <a:schemeClr val="tx1">
              <a:lumMod val="20000"/>
              <a:lumOff val="80000"/>
            </a:schemeClr>
          </a:solidFill>
          <a:ln>
            <a:solidFill>
              <a:srgbClr val="A7A7A7"/>
            </a:solidFill>
          </a:ln>
        </p:spPr>
        <p:txBody>
          <a:bodyPr wrap="square" rtlCol="0">
            <a:spAutoFit/>
          </a:bodyPr>
          <a:lstStyle/>
          <a:p>
            <a:pPr algn="ctr"/>
            <a:r>
              <a:rPr lang="en-US" sz="2400" dirty="0" smtClean="0">
                <a:solidFill>
                  <a:srgbClr val="E45424"/>
                </a:solidFill>
              </a:rPr>
              <a:t>Anywhere there’s inefficient and expensive paper… doForms</a:t>
            </a:r>
            <a:r>
              <a:rPr lang="en-US" sz="2400" dirty="0">
                <a:solidFill>
                  <a:srgbClr val="E45424"/>
                </a:solidFill>
              </a:rPr>
              <a:t> </a:t>
            </a:r>
            <a:r>
              <a:rPr lang="en-US" sz="2400" dirty="0" smtClean="0">
                <a:solidFill>
                  <a:srgbClr val="E45424"/>
                </a:solidFill>
              </a:rPr>
              <a:t>can help!</a:t>
            </a:r>
            <a:endParaRPr lang="en-US" sz="2400" dirty="0">
              <a:solidFill>
                <a:srgbClr val="E45424"/>
              </a:solidFill>
            </a:endParaRPr>
          </a:p>
        </p:txBody>
      </p:sp>
    </p:spTree>
    <p:extLst>
      <p:ext uri="{BB962C8B-B14F-4D97-AF65-F5344CB8AC3E}">
        <p14:creationId xmlns:p14="http://schemas.microsoft.com/office/powerpoint/2010/main" val="465830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Example: this paper form is complicated and hard to fill out… and then must be manually entered into systems</a:t>
            </a:r>
            <a:endParaRPr lang="en-US" dirty="0"/>
          </a:p>
        </p:txBody>
      </p:sp>
      <p:grpSp>
        <p:nvGrpSpPr>
          <p:cNvPr id="5" name="Group 4"/>
          <p:cNvGrpSpPr/>
          <p:nvPr/>
        </p:nvGrpSpPr>
        <p:grpSpPr>
          <a:xfrm>
            <a:off x="429784" y="1475313"/>
            <a:ext cx="2917918" cy="3867727"/>
            <a:chOff x="95604" y="1644159"/>
            <a:chExt cx="2917918" cy="3867727"/>
          </a:xfrm>
        </p:grpSpPr>
        <p:pic>
          <p:nvPicPr>
            <p:cNvPr id="3" name="Picture 2" descr="Screen Shot 2015-02-21 at 3.13.38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683" y="1644159"/>
              <a:ext cx="2875839" cy="3856182"/>
            </a:xfrm>
            <a:prstGeom prst="rect">
              <a:avLst/>
            </a:prstGeom>
          </p:spPr>
        </p:pic>
        <p:sp>
          <p:nvSpPr>
            <p:cNvPr id="4" name="Rectangle 3"/>
            <p:cNvSpPr/>
            <p:nvPr/>
          </p:nvSpPr>
          <p:spPr>
            <a:xfrm>
              <a:off x="95604" y="1644159"/>
              <a:ext cx="2917918" cy="38677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30240" y="1701885"/>
              <a:ext cx="458577" cy="25242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095217" y="2138139"/>
            <a:ext cx="2917918" cy="3867727"/>
            <a:chOff x="3119742" y="1644159"/>
            <a:chExt cx="2917918" cy="3867727"/>
          </a:xfrm>
        </p:grpSpPr>
        <p:pic>
          <p:nvPicPr>
            <p:cNvPr id="11" name="Picture 10" descr="Screen Shot 2015-02-21 at 3.13.5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2068" y="1644159"/>
              <a:ext cx="2789452" cy="3856182"/>
            </a:xfrm>
            <a:prstGeom prst="rect">
              <a:avLst/>
            </a:prstGeom>
          </p:spPr>
        </p:pic>
        <p:sp>
          <p:nvSpPr>
            <p:cNvPr id="12" name="Rectangle 11"/>
            <p:cNvSpPr/>
            <p:nvPr/>
          </p:nvSpPr>
          <p:spPr>
            <a:xfrm>
              <a:off x="3119742" y="1644159"/>
              <a:ext cx="2917918" cy="38677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830603" y="2739752"/>
            <a:ext cx="2917918" cy="3867728"/>
            <a:chOff x="6156812" y="1644158"/>
            <a:chExt cx="2917918" cy="3867728"/>
          </a:xfrm>
        </p:grpSpPr>
        <p:sp>
          <p:nvSpPr>
            <p:cNvPr id="13" name="Rectangle 12"/>
            <p:cNvSpPr/>
            <p:nvPr/>
          </p:nvSpPr>
          <p:spPr>
            <a:xfrm>
              <a:off x="6156812" y="1644159"/>
              <a:ext cx="2917918" cy="38677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creen Shot 2015-02-21 at 3.14.13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6812" y="1644158"/>
              <a:ext cx="2814006" cy="3852467"/>
            </a:xfrm>
            <a:prstGeom prst="rect">
              <a:avLst/>
            </a:prstGeom>
          </p:spPr>
        </p:pic>
      </p:grpSp>
    </p:spTree>
    <p:extLst>
      <p:ext uri="{BB962C8B-B14F-4D97-AF65-F5344CB8AC3E}">
        <p14:creationId xmlns:p14="http://schemas.microsoft.com/office/powerpoint/2010/main" val="290923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6.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7839" y="1979206"/>
            <a:ext cx="2249509" cy="2905673"/>
          </a:xfrm>
          <a:prstGeom prst="rect">
            <a:avLst/>
          </a:prstGeom>
        </p:spPr>
      </p:pic>
      <p:pic>
        <p:nvPicPr>
          <p:cNvPr id="5" name="Picture 4" descr="form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2757" y="1979206"/>
            <a:ext cx="2082478" cy="2901843"/>
          </a:xfrm>
          <a:prstGeom prst="rect">
            <a:avLst/>
          </a:prstGeom>
        </p:spPr>
      </p:pic>
      <p:sp>
        <p:nvSpPr>
          <p:cNvPr id="2" name="Title 1"/>
          <p:cNvSpPr>
            <a:spLocks noGrp="1"/>
          </p:cNvSpPr>
          <p:nvPr>
            <p:ph type="ctrTitle"/>
          </p:nvPr>
        </p:nvSpPr>
        <p:spPr>
          <a:xfrm>
            <a:off x="0" y="364941"/>
            <a:ext cx="9143999" cy="800219"/>
          </a:xfrm>
        </p:spPr>
        <p:txBody>
          <a:bodyPr/>
          <a:lstStyle/>
          <a:p>
            <a:r>
              <a:rPr lang="en-US" dirty="0" smtClean="0"/>
              <a:t>We use all the power of today’s mobile devices to turn paper forms into this…</a:t>
            </a:r>
            <a:endParaRPr lang="en-US" dirty="0"/>
          </a:p>
        </p:txBody>
      </p:sp>
      <p:sp>
        <p:nvSpPr>
          <p:cNvPr id="53" name="TextBox 52"/>
          <p:cNvSpPr txBox="1"/>
          <p:nvPr/>
        </p:nvSpPr>
        <p:spPr>
          <a:xfrm>
            <a:off x="7989930" y="2269194"/>
            <a:ext cx="939458" cy="646331"/>
          </a:xfrm>
          <a:prstGeom prst="rect">
            <a:avLst/>
          </a:prstGeom>
          <a:noFill/>
        </p:spPr>
        <p:txBody>
          <a:bodyPr wrap="square" rtlCol="0">
            <a:spAutoFit/>
          </a:bodyPr>
          <a:lstStyle/>
          <a:p>
            <a:r>
              <a:rPr lang="en-US" sz="1200" b="1" dirty="0" smtClean="0"/>
              <a:t>Automatic date stamp</a:t>
            </a:r>
            <a:endParaRPr lang="en-US" sz="1200" b="1" dirty="0"/>
          </a:p>
        </p:txBody>
      </p:sp>
      <p:pic>
        <p:nvPicPr>
          <p:cNvPr id="54" name="Picture 53"/>
          <p:cNvPicPr>
            <a:picLocks noChangeAspect="1"/>
          </p:cNvPicPr>
          <p:nvPr/>
        </p:nvPicPr>
        <p:blipFill>
          <a:blip r:embed="rId4"/>
          <a:stretch>
            <a:fillRect/>
          </a:stretch>
        </p:blipFill>
        <p:spPr>
          <a:xfrm>
            <a:off x="892817" y="2420533"/>
            <a:ext cx="1229382" cy="476001"/>
          </a:xfrm>
          <a:prstGeom prst="rect">
            <a:avLst/>
          </a:prstGeom>
        </p:spPr>
      </p:pic>
      <p:pic>
        <p:nvPicPr>
          <p:cNvPr id="56" name="Picture 55"/>
          <p:cNvPicPr>
            <a:picLocks noChangeAspect="1"/>
          </p:cNvPicPr>
          <p:nvPr/>
        </p:nvPicPr>
        <p:blipFill>
          <a:blip r:embed="rId4"/>
          <a:stretch>
            <a:fillRect/>
          </a:stretch>
        </p:blipFill>
        <p:spPr>
          <a:xfrm flipV="1">
            <a:off x="6848421" y="3188197"/>
            <a:ext cx="1150335" cy="476001"/>
          </a:xfrm>
          <a:prstGeom prst="rect">
            <a:avLst/>
          </a:prstGeom>
        </p:spPr>
      </p:pic>
      <p:sp>
        <p:nvSpPr>
          <p:cNvPr id="57" name="TextBox 56"/>
          <p:cNvSpPr txBox="1"/>
          <p:nvPr/>
        </p:nvSpPr>
        <p:spPr>
          <a:xfrm>
            <a:off x="19859" y="2363155"/>
            <a:ext cx="996960" cy="461665"/>
          </a:xfrm>
          <a:prstGeom prst="rect">
            <a:avLst/>
          </a:prstGeom>
          <a:noFill/>
        </p:spPr>
        <p:txBody>
          <a:bodyPr wrap="square" rtlCol="0">
            <a:spAutoFit/>
          </a:bodyPr>
          <a:lstStyle/>
          <a:p>
            <a:r>
              <a:rPr lang="en-US" sz="1200" b="1" dirty="0" smtClean="0"/>
              <a:t>Look-up table</a:t>
            </a:r>
            <a:endParaRPr lang="en-US" sz="1200" b="1" dirty="0"/>
          </a:p>
        </p:txBody>
      </p:sp>
      <p:pic>
        <p:nvPicPr>
          <p:cNvPr id="58" name="Picture 57"/>
          <p:cNvPicPr>
            <a:picLocks noChangeAspect="1"/>
          </p:cNvPicPr>
          <p:nvPr/>
        </p:nvPicPr>
        <p:blipFill>
          <a:blip r:embed="rId4"/>
          <a:stretch>
            <a:fillRect/>
          </a:stretch>
        </p:blipFill>
        <p:spPr>
          <a:xfrm rot="16200000" flipV="1">
            <a:off x="4347595" y="2064593"/>
            <a:ext cx="1336675" cy="553107"/>
          </a:xfrm>
          <a:prstGeom prst="rect">
            <a:avLst/>
          </a:prstGeom>
        </p:spPr>
      </p:pic>
      <p:sp>
        <p:nvSpPr>
          <p:cNvPr id="59" name="TextBox 58"/>
          <p:cNvSpPr txBox="1"/>
          <p:nvPr/>
        </p:nvSpPr>
        <p:spPr>
          <a:xfrm>
            <a:off x="7989930" y="3064034"/>
            <a:ext cx="851969" cy="646331"/>
          </a:xfrm>
          <a:prstGeom prst="rect">
            <a:avLst/>
          </a:prstGeom>
          <a:noFill/>
        </p:spPr>
        <p:txBody>
          <a:bodyPr wrap="square" rtlCol="0">
            <a:spAutoFit/>
          </a:bodyPr>
          <a:lstStyle/>
          <a:p>
            <a:r>
              <a:rPr lang="en-US" sz="1200" b="1" dirty="0" smtClean="0"/>
              <a:t>“Choose One” Buttons</a:t>
            </a:r>
            <a:endParaRPr lang="en-US" sz="1200" b="1" dirty="0"/>
          </a:p>
        </p:txBody>
      </p:sp>
      <p:sp>
        <p:nvSpPr>
          <p:cNvPr id="64" name="TextBox 63"/>
          <p:cNvSpPr txBox="1"/>
          <p:nvPr/>
        </p:nvSpPr>
        <p:spPr>
          <a:xfrm>
            <a:off x="7989930" y="3858862"/>
            <a:ext cx="1124666" cy="1200329"/>
          </a:xfrm>
          <a:prstGeom prst="rect">
            <a:avLst/>
          </a:prstGeom>
          <a:noFill/>
        </p:spPr>
        <p:txBody>
          <a:bodyPr wrap="square" rtlCol="0">
            <a:spAutoFit/>
          </a:bodyPr>
          <a:lstStyle/>
          <a:p>
            <a:r>
              <a:rPr lang="en-US" sz="1200" b="1" dirty="0" smtClean="0"/>
              <a:t>Contextual logic (field appears only after specified answers)</a:t>
            </a:r>
            <a:endParaRPr lang="en-US" sz="1200" b="1" dirty="0"/>
          </a:p>
        </p:txBody>
      </p:sp>
      <p:sp>
        <p:nvSpPr>
          <p:cNvPr id="66" name="TextBox 65"/>
          <p:cNvSpPr txBox="1"/>
          <p:nvPr/>
        </p:nvSpPr>
        <p:spPr>
          <a:xfrm>
            <a:off x="19858" y="3087737"/>
            <a:ext cx="971405" cy="646331"/>
          </a:xfrm>
          <a:prstGeom prst="rect">
            <a:avLst/>
          </a:prstGeom>
          <a:noFill/>
        </p:spPr>
        <p:txBody>
          <a:bodyPr wrap="square" rtlCol="0">
            <a:spAutoFit/>
          </a:bodyPr>
          <a:lstStyle/>
          <a:p>
            <a:r>
              <a:rPr lang="en-US" sz="1200" b="1" dirty="0" smtClean="0"/>
              <a:t>Photo and write-on photo</a:t>
            </a:r>
            <a:endParaRPr lang="en-US" sz="1200" b="1" dirty="0"/>
          </a:p>
        </p:txBody>
      </p:sp>
      <p:pic>
        <p:nvPicPr>
          <p:cNvPr id="75" name="Picture 74"/>
          <p:cNvPicPr>
            <a:picLocks noChangeAspect="1"/>
          </p:cNvPicPr>
          <p:nvPr/>
        </p:nvPicPr>
        <p:blipFill>
          <a:blip r:embed="rId4"/>
          <a:stretch>
            <a:fillRect/>
          </a:stretch>
        </p:blipFill>
        <p:spPr>
          <a:xfrm rot="16200000" flipV="1">
            <a:off x="4107177" y="4124913"/>
            <a:ext cx="1324197" cy="535795"/>
          </a:xfrm>
          <a:prstGeom prst="rect">
            <a:avLst/>
          </a:prstGeom>
        </p:spPr>
      </p:pic>
      <p:sp>
        <p:nvSpPr>
          <p:cNvPr id="76" name="TextBox 75"/>
          <p:cNvSpPr txBox="1"/>
          <p:nvPr/>
        </p:nvSpPr>
        <p:spPr>
          <a:xfrm>
            <a:off x="4551396" y="5059736"/>
            <a:ext cx="996443" cy="461665"/>
          </a:xfrm>
          <a:prstGeom prst="rect">
            <a:avLst/>
          </a:prstGeom>
          <a:noFill/>
        </p:spPr>
        <p:txBody>
          <a:bodyPr wrap="square" rtlCol="0">
            <a:spAutoFit/>
          </a:bodyPr>
          <a:lstStyle/>
          <a:p>
            <a:r>
              <a:rPr lang="en-US" sz="1200" b="1" dirty="0" smtClean="0"/>
              <a:t>Dropdown menu</a:t>
            </a:r>
            <a:endParaRPr lang="en-US" sz="1200" b="1" dirty="0"/>
          </a:p>
        </p:txBody>
      </p:sp>
      <p:pic>
        <p:nvPicPr>
          <p:cNvPr id="77" name="Picture 76"/>
          <p:cNvPicPr>
            <a:picLocks noChangeAspect="1"/>
          </p:cNvPicPr>
          <p:nvPr/>
        </p:nvPicPr>
        <p:blipFill>
          <a:blip r:embed="rId4"/>
          <a:stretch>
            <a:fillRect/>
          </a:stretch>
        </p:blipFill>
        <p:spPr>
          <a:xfrm rot="16200000" flipV="1">
            <a:off x="5890981" y="4824547"/>
            <a:ext cx="1150335" cy="476001"/>
          </a:xfrm>
          <a:prstGeom prst="rect">
            <a:avLst/>
          </a:prstGeom>
        </p:spPr>
      </p:pic>
      <p:sp>
        <p:nvSpPr>
          <p:cNvPr id="78" name="TextBox 77"/>
          <p:cNvSpPr txBox="1"/>
          <p:nvPr/>
        </p:nvSpPr>
        <p:spPr>
          <a:xfrm>
            <a:off x="6150695" y="5634401"/>
            <a:ext cx="1247271" cy="276999"/>
          </a:xfrm>
          <a:prstGeom prst="rect">
            <a:avLst/>
          </a:prstGeom>
          <a:noFill/>
        </p:spPr>
        <p:txBody>
          <a:bodyPr wrap="square" rtlCol="0">
            <a:spAutoFit/>
          </a:bodyPr>
          <a:lstStyle/>
          <a:p>
            <a:r>
              <a:rPr lang="en-US" sz="1200" b="1" dirty="0" smtClean="0"/>
              <a:t>Voice-to-text</a:t>
            </a:r>
            <a:endParaRPr lang="en-US" sz="1200" b="1" dirty="0"/>
          </a:p>
        </p:txBody>
      </p:sp>
      <p:sp>
        <p:nvSpPr>
          <p:cNvPr id="81" name="TextBox 80"/>
          <p:cNvSpPr txBox="1"/>
          <p:nvPr/>
        </p:nvSpPr>
        <p:spPr>
          <a:xfrm>
            <a:off x="19858" y="4056493"/>
            <a:ext cx="971405" cy="461665"/>
          </a:xfrm>
          <a:prstGeom prst="rect">
            <a:avLst/>
          </a:prstGeom>
          <a:noFill/>
        </p:spPr>
        <p:txBody>
          <a:bodyPr wrap="square" rtlCol="0">
            <a:spAutoFit/>
          </a:bodyPr>
          <a:lstStyle/>
          <a:p>
            <a:r>
              <a:rPr lang="en-US" sz="1200" b="1" dirty="0" smtClean="0"/>
              <a:t>GPS and mapping</a:t>
            </a:r>
            <a:endParaRPr lang="en-US" sz="1200" b="1" dirty="0"/>
          </a:p>
        </p:txBody>
      </p:sp>
      <p:sp>
        <p:nvSpPr>
          <p:cNvPr id="28" name="TextBox 27"/>
          <p:cNvSpPr txBox="1"/>
          <p:nvPr/>
        </p:nvSpPr>
        <p:spPr>
          <a:xfrm>
            <a:off x="4977381" y="1483782"/>
            <a:ext cx="1250767" cy="461665"/>
          </a:xfrm>
          <a:prstGeom prst="rect">
            <a:avLst/>
          </a:prstGeom>
          <a:noFill/>
        </p:spPr>
        <p:txBody>
          <a:bodyPr wrap="square" rtlCol="0">
            <a:spAutoFit/>
          </a:bodyPr>
          <a:lstStyle/>
          <a:p>
            <a:r>
              <a:rPr lang="en-US" sz="1200" b="1" dirty="0" smtClean="0"/>
              <a:t>Auto- calculation</a:t>
            </a:r>
            <a:endParaRPr lang="en-US" sz="1200" b="1" dirty="0"/>
          </a:p>
        </p:txBody>
      </p:sp>
      <p:pic>
        <p:nvPicPr>
          <p:cNvPr id="79" name="Picture 78"/>
          <p:cNvPicPr>
            <a:picLocks noChangeAspect="1"/>
          </p:cNvPicPr>
          <p:nvPr/>
        </p:nvPicPr>
        <p:blipFill>
          <a:blip r:embed="rId4"/>
          <a:stretch>
            <a:fillRect/>
          </a:stretch>
        </p:blipFill>
        <p:spPr>
          <a:xfrm>
            <a:off x="892817" y="3364116"/>
            <a:ext cx="1014759" cy="419901"/>
          </a:xfrm>
          <a:prstGeom prst="rect">
            <a:avLst/>
          </a:prstGeom>
        </p:spPr>
      </p:pic>
      <p:pic>
        <p:nvPicPr>
          <p:cNvPr id="80" name="Picture 79"/>
          <p:cNvPicPr>
            <a:picLocks noChangeAspect="1"/>
          </p:cNvPicPr>
          <p:nvPr/>
        </p:nvPicPr>
        <p:blipFill>
          <a:blip r:embed="rId4"/>
          <a:stretch>
            <a:fillRect/>
          </a:stretch>
        </p:blipFill>
        <p:spPr>
          <a:xfrm flipV="1">
            <a:off x="892817" y="4012666"/>
            <a:ext cx="1014759" cy="419901"/>
          </a:xfrm>
          <a:prstGeom prst="rect">
            <a:avLst/>
          </a:prstGeom>
        </p:spPr>
      </p:pic>
      <p:pic>
        <p:nvPicPr>
          <p:cNvPr id="38" name="Picture 37"/>
          <p:cNvPicPr>
            <a:picLocks noChangeAspect="1"/>
          </p:cNvPicPr>
          <p:nvPr/>
        </p:nvPicPr>
        <p:blipFill>
          <a:blip r:embed="rId4"/>
          <a:stretch>
            <a:fillRect/>
          </a:stretch>
        </p:blipFill>
        <p:spPr>
          <a:xfrm flipV="1">
            <a:off x="6790384" y="2533484"/>
            <a:ext cx="1150335" cy="476001"/>
          </a:xfrm>
          <a:prstGeom prst="rect">
            <a:avLst/>
          </a:prstGeom>
        </p:spPr>
      </p:pic>
      <p:pic>
        <p:nvPicPr>
          <p:cNvPr id="39" name="Picture 38"/>
          <p:cNvPicPr>
            <a:picLocks noChangeAspect="1"/>
          </p:cNvPicPr>
          <p:nvPr/>
        </p:nvPicPr>
        <p:blipFill>
          <a:blip r:embed="rId4"/>
          <a:stretch>
            <a:fillRect/>
          </a:stretch>
        </p:blipFill>
        <p:spPr>
          <a:xfrm flipV="1">
            <a:off x="6848421" y="4194566"/>
            <a:ext cx="1150335" cy="476001"/>
          </a:xfrm>
          <a:prstGeom prst="rect">
            <a:avLst/>
          </a:prstGeom>
        </p:spPr>
      </p:pic>
      <p:grpSp>
        <p:nvGrpSpPr>
          <p:cNvPr id="6" name="Group 5"/>
          <p:cNvGrpSpPr/>
          <p:nvPr/>
        </p:nvGrpSpPr>
        <p:grpSpPr>
          <a:xfrm>
            <a:off x="1436932" y="1979207"/>
            <a:ext cx="2120827" cy="2901842"/>
            <a:chOff x="1479532" y="1762522"/>
            <a:chExt cx="2120827" cy="2901842"/>
          </a:xfrm>
        </p:grpSpPr>
        <p:pic>
          <p:nvPicPr>
            <p:cNvPr id="3" name="Picture 2" descr="form4.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79532" y="1762522"/>
              <a:ext cx="2120827" cy="2901842"/>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l="1" r="775"/>
            <a:stretch/>
          </p:blipFill>
          <p:spPr>
            <a:xfrm>
              <a:off x="1654795" y="3042012"/>
              <a:ext cx="1821965" cy="1412673"/>
            </a:xfrm>
            <a:prstGeom prst="rect">
              <a:avLst/>
            </a:prstGeom>
          </p:spPr>
        </p:pic>
        <p:pic>
          <p:nvPicPr>
            <p:cNvPr id="9" name="Picture 8" descr="Screen Shot 2015-02-23 at 4.00.37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04792" y="3688575"/>
              <a:ext cx="654380" cy="656693"/>
            </a:xfrm>
            <a:prstGeom prst="rect">
              <a:avLst/>
            </a:prstGeom>
          </p:spPr>
        </p:pic>
        <p:pic>
          <p:nvPicPr>
            <p:cNvPr id="4" name="Picture 3"/>
            <p:cNvPicPr>
              <a:picLocks noChangeAspect="1"/>
            </p:cNvPicPr>
            <p:nvPr/>
          </p:nvPicPr>
          <p:blipFill>
            <a:blip r:embed="rId8"/>
            <a:stretch>
              <a:fillRect/>
            </a:stretch>
          </p:blipFill>
          <p:spPr>
            <a:xfrm>
              <a:off x="1630371" y="1975976"/>
              <a:ext cx="1846389" cy="304796"/>
            </a:xfrm>
            <a:prstGeom prst="rect">
              <a:avLst/>
            </a:prstGeom>
          </p:spPr>
        </p:pic>
      </p:grpSp>
      <p:pic>
        <p:nvPicPr>
          <p:cNvPr id="33" name="Picture 32"/>
          <p:cNvPicPr>
            <a:picLocks noChangeAspect="1"/>
          </p:cNvPicPr>
          <p:nvPr/>
        </p:nvPicPr>
        <p:blipFill>
          <a:blip r:embed="rId8"/>
          <a:stretch>
            <a:fillRect/>
          </a:stretch>
        </p:blipFill>
        <p:spPr>
          <a:xfrm>
            <a:off x="5751045" y="2192661"/>
            <a:ext cx="1846389" cy="304796"/>
          </a:xfrm>
          <a:prstGeom prst="rect">
            <a:avLst/>
          </a:prstGeom>
        </p:spPr>
      </p:pic>
      <p:pic>
        <p:nvPicPr>
          <p:cNvPr id="34" name="Picture 33"/>
          <p:cNvPicPr>
            <a:picLocks noChangeAspect="1"/>
          </p:cNvPicPr>
          <p:nvPr/>
        </p:nvPicPr>
        <p:blipFill>
          <a:blip r:embed="rId8"/>
          <a:stretch>
            <a:fillRect/>
          </a:stretch>
        </p:blipFill>
        <p:spPr>
          <a:xfrm>
            <a:off x="3668906" y="2192661"/>
            <a:ext cx="1846389" cy="304796"/>
          </a:xfrm>
          <a:prstGeom prst="rect">
            <a:avLst/>
          </a:prstGeom>
        </p:spPr>
      </p:pic>
    </p:spTree>
    <p:extLst>
      <p:ext uri="{BB962C8B-B14F-4D97-AF65-F5344CB8AC3E}">
        <p14:creationId xmlns:p14="http://schemas.microsoft.com/office/powerpoint/2010/main" val="24858317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1107995"/>
          </a:xfrm>
        </p:spPr>
        <p:txBody>
          <a:bodyPr/>
          <a:lstStyle/>
          <a:p>
            <a:r>
              <a:rPr lang="en-US" sz="2400" dirty="0" smtClean="0"/>
              <a:t>Then we automatically send this information back to the office – as well as directly email PDF or Excel documents to customers and company personnel in a “familiar” format</a:t>
            </a:r>
            <a:endParaRPr lang="en-US" sz="2400" dirty="0"/>
          </a:p>
        </p:txBody>
      </p:sp>
      <p:sp>
        <p:nvSpPr>
          <p:cNvPr id="31" name="Oval 30"/>
          <p:cNvSpPr/>
          <p:nvPr/>
        </p:nvSpPr>
        <p:spPr>
          <a:xfrm>
            <a:off x="628060" y="1910519"/>
            <a:ext cx="7917730" cy="4294473"/>
          </a:xfrm>
          <a:prstGeom prst="ellipse">
            <a:avLst/>
          </a:prstGeom>
          <a:noFill/>
          <a:ln w="38100" cap="flat" cmpd="sng" algn="ctr">
            <a:solidFill>
              <a:srgbClr val="2A4E6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32" name="Picture 31"/>
          <p:cNvPicPr>
            <a:picLocks noChangeAspect="1"/>
          </p:cNvPicPr>
          <p:nvPr/>
        </p:nvPicPr>
        <p:blipFill>
          <a:blip r:embed="rId4" cstate="screen">
            <a:clrChange>
              <a:clrFrom>
                <a:srgbClr val="FFFFFF"/>
              </a:clrFrom>
              <a:clrTo>
                <a:srgbClr val="FFFFFF">
                  <a:alpha val="0"/>
                </a:srgbClr>
              </a:clrTo>
            </a:clrChange>
            <a:duotone>
              <a:srgbClr val="DB3D1C">
                <a:shade val="45000"/>
                <a:satMod val="135000"/>
              </a:srgbClr>
              <a:prstClr val="white"/>
            </a:duotone>
            <a:extLst>
              <a:ext uri="{28A0092B-C50C-407E-A947-70E740481C1C}">
                <a14:useLocalDpi xmlns:a14="http://schemas.microsoft.com/office/drawing/2010/main"/>
              </a:ext>
            </a:extLst>
          </a:blip>
          <a:stretch>
            <a:fillRect/>
          </a:stretch>
        </p:blipFill>
        <p:spPr>
          <a:xfrm>
            <a:off x="1163403" y="2576236"/>
            <a:ext cx="1617955" cy="1196111"/>
          </a:xfrm>
          <a:prstGeom prst="rect">
            <a:avLst/>
          </a:prstGeom>
        </p:spPr>
      </p:pic>
      <p:sp>
        <p:nvSpPr>
          <p:cNvPr id="33" name=" 3"/>
          <p:cNvSpPr/>
          <p:nvPr>
            <p:custDataLst>
              <p:tags r:id="rId1"/>
            </p:custDataLst>
          </p:nvPr>
        </p:nvSpPr>
        <p:spPr bwMode="gray">
          <a:xfrm rot="12063699" flipH="1" flipV="1">
            <a:off x="2867614" y="2226260"/>
            <a:ext cx="1984128" cy="1220836"/>
          </a:xfrm>
          <a:prstGeom prst="swooshArrow">
            <a:avLst>
              <a:gd name="adj1" fmla="val 27981"/>
              <a:gd name="adj2" fmla="val 39403"/>
            </a:avLst>
          </a:prstGeom>
          <a:solidFill>
            <a:schemeClr val="accent2">
              <a:lumMod val="60000"/>
              <a:lumOff val="40000"/>
            </a:schemeClr>
          </a:solidFill>
          <a:ln w="9525" cap="flat" cmpd="sng" algn="ctr">
            <a:noFill/>
            <a:prstDash val="solid"/>
          </a:ln>
          <a:effectLst/>
        </p:spPr>
        <p:txBody>
          <a:bodyPr vert="horz" anchor="ctr"/>
          <a:lstStyle/>
          <a:p>
            <a:pPr marL="0" marR="0" lvl="0" indent="0" algn="r" defTabSz="457200" eaLnBrk="1" fontAlgn="auto" latinLnBrk="0" hangingPunct="1">
              <a:lnSpc>
                <a:spcPct val="100000"/>
              </a:lnSpc>
              <a:spcBef>
                <a:spcPts val="0"/>
              </a:spcBef>
              <a:spcAft>
                <a:spcPts val="0"/>
              </a:spcAft>
              <a:buClr>
                <a:srgbClr val="FFFF99"/>
              </a:buClr>
              <a:buSzTx/>
              <a:buFontTx/>
              <a:buNone/>
              <a:tabLst/>
              <a:defRPr/>
            </a:pPr>
            <a:endParaRPr kumimoji="0" lang="en-US" altLang="en-US" sz="700" b="0" i="0" u="none" strike="noStrike" kern="0" cap="none" spc="0" normalizeH="0" baseline="0" noProof="0" dirty="0">
              <a:ln>
                <a:noFill/>
              </a:ln>
              <a:solidFill>
                <a:srgbClr val="11356F"/>
              </a:solidFill>
              <a:effectLst/>
              <a:uLnTx/>
              <a:uFillTx/>
              <a:latin typeface="Calibri"/>
              <a:ea typeface="宋体"/>
            </a:endParaRPr>
          </a:p>
        </p:txBody>
      </p:sp>
      <p:pic>
        <p:nvPicPr>
          <p:cNvPr id="34" name="Picture 33" descr="Screen Shot 2015-02-06 at 3.52.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7696" y="2258630"/>
            <a:ext cx="2766387" cy="1742235"/>
          </a:xfrm>
          <a:prstGeom prst="rect">
            <a:avLst/>
          </a:prstGeom>
        </p:spPr>
      </p:pic>
      <p:sp>
        <p:nvSpPr>
          <p:cNvPr id="35" name=" 3"/>
          <p:cNvSpPr/>
          <p:nvPr>
            <p:custDataLst>
              <p:tags r:id="rId2"/>
            </p:custDataLst>
          </p:nvPr>
        </p:nvSpPr>
        <p:spPr bwMode="gray">
          <a:xfrm rot="10264266" flipH="1">
            <a:off x="3322931" y="4929741"/>
            <a:ext cx="1487106" cy="915018"/>
          </a:xfrm>
          <a:prstGeom prst="swooshArrow">
            <a:avLst>
              <a:gd name="adj1" fmla="val 27981"/>
              <a:gd name="adj2" fmla="val 39403"/>
            </a:avLst>
          </a:prstGeom>
          <a:solidFill>
            <a:schemeClr val="accent2">
              <a:lumMod val="60000"/>
              <a:lumOff val="40000"/>
            </a:schemeClr>
          </a:solidFill>
          <a:ln w="9525" cap="flat" cmpd="sng" algn="ctr">
            <a:noFill/>
            <a:prstDash val="solid"/>
          </a:ln>
          <a:effectLst/>
        </p:spPr>
        <p:txBody>
          <a:bodyPr vert="horz" anchor="ctr"/>
          <a:lstStyle/>
          <a:p>
            <a:pPr marL="0" marR="0" lvl="0" indent="0" algn="r" defTabSz="457200" eaLnBrk="1" fontAlgn="auto" latinLnBrk="0" hangingPunct="1">
              <a:lnSpc>
                <a:spcPct val="100000"/>
              </a:lnSpc>
              <a:spcBef>
                <a:spcPts val="0"/>
              </a:spcBef>
              <a:spcAft>
                <a:spcPts val="0"/>
              </a:spcAft>
              <a:buClr>
                <a:srgbClr val="FFFF99"/>
              </a:buClr>
              <a:buSzTx/>
              <a:buFontTx/>
              <a:buNone/>
              <a:tabLst/>
              <a:defRPr/>
            </a:pPr>
            <a:endParaRPr kumimoji="0" lang="en-US" altLang="en-US" sz="700" b="0" i="0" u="none" strike="noStrike" kern="0" cap="none" spc="0" normalizeH="0" baseline="0" noProof="0" dirty="0">
              <a:ln>
                <a:noFill/>
              </a:ln>
              <a:solidFill>
                <a:srgbClr val="11356F"/>
              </a:solidFill>
              <a:effectLst/>
              <a:uLnTx/>
              <a:uFillTx/>
              <a:latin typeface="Calibri"/>
              <a:ea typeface="宋体"/>
            </a:endParaRPr>
          </a:p>
        </p:txBody>
      </p:sp>
      <p:pic>
        <p:nvPicPr>
          <p:cNvPr id="28" name="Picture 27" descr="pdficon_larg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94241" y="4645644"/>
            <a:ext cx="554211" cy="554211"/>
          </a:xfrm>
          <a:prstGeom prst="rect">
            <a:avLst/>
          </a:prstGeom>
          <a:noFill/>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254" y="3971356"/>
            <a:ext cx="2809677" cy="1910157"/>
          </a:xfrm>
          <a:prstGeom prst="rect">
            <a:avLst/>
          </a:prstGeom>
        </p:spPr>
      </p:pic>
      <p:pic>
        <p:nvPicPr>
          <p:cNvPr id="3" name="Picture 2" descr="searc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9820" y="5854209"/>
            <a:ext cx="538632" cy="533079"/>
          </a:xfrm>
          <a:prstGeom prst="rect">
            <a:avLst/>
          </a:prstGeom>
        </p:spPr>
      </p:pic>
      <p:pic>
        <p:nvPicPr>
          <p:cNvPr id="36" name="Picture 35" descr="Screen Shot 2015-02-12 at 11.15.30 A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96909" y="4165427"/>
            <a:ext cx="1811842" cy="2320555"/>
          </a:xfrm>
          <a:prstGeom prst="rect">
            <a:avLst/>
          </a:prstGeom>
          <a:ln>
            <a:solidFill>
              <a:srgbClr val="F7951E"/>
            </a:solidFill>
          </a:ln>
        </p:spPr>
      </p:pic>
    </p:spTree>
    <p:extLst>
      <p:ext uri="{BB962C8B-B14F-4D97-AF65-F5344CB8AC3E}">
        <p14:creationId xmlns:p14="http://schemas.microsoft.com/office/powerpoint/2010/main" val="251948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par>
                                <p:cTn id="10" presetID="55"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strVal val="#ppt_w*0.70"/>
                                          </p:val>
                                        </p:tav>
                                        <p:tav tm="100000">
                                          <p:val>
                                            <p:strVal val="#ppt_w"/>
                                          </p:val>
                                        </p:tav>
                                      </p:tavLst>
                                    </p:anim>
                                    <p:anim calcmode="lin" valueType="num">
                                      <p:cBhvr>
                                        <p:cTn id="13" dur="1000" fill="hold"/>
                                        <p:tgtEl>
                                          <p:spTgt spid="32"/>
                                        </p:tgtEl>
                                        <p:attrNameLst>
                                          <p:attrName>ppt_h</p:attrName>
                                        </p:attrNameLst>
                                      </p:cBhvr>
                                      <p:tavLst>
                                        <p:tav tm="0">
                                          <p:val>
                                            <p:strVal val="#ppt_h"/>
                                          </p:val>
                                        </p:tav>
                                        <p:tav tm="100000">
                                          <p:val>
                                            <p:strVal val="#ppt_h"/>
                                          </p:val>
                                        </p:tav>
                                      </p:tavLst>
                                    </p:anim>
                                    <p:animEffect transition="in" filter="fade">
                                      <p:cBhvr>
                                        <p:cTn id="14" dur="1000"/>
                                        <p:tgtEl>
                                          <p:spTgt spid="32"/>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strVal val="#ppt_w*0.70"/>
                                          </p:val>
                                        </p:tav>
                                        <p:tav tm="100000">
                                          <p:val>
                                            <p:strVal val="#ppt_w"/>
                                          </p:val>
                                        </p:tav>
                                      </p:tavLst>
                                    </p:anim>
                                    <p:anim calcmode="lin" valueType="num">
                                      <p:cBhvr>
                                        <p:cTn id="19" dur="1000" fill="hold"/>
                                        <p:tgtEl>
                                          <p:spTgt spid="33"/>
                                        </p:tgtEl>
                                        <p:attrNameLst>
                                          <p:attrName>ppt_h</p:attrName>
                                        </p:attrNameLst>
                                      </p:cBhvr>
                                      <p:tavLst>
                                        <p:tav tm="0">
                                          <p:val>
                                            <p:strVal val="#ppt_h"/>
                                          </p:val>
                                        </p:tav>
                                        <p:tav tm="100000">
                                          <p:val>
                                            <p:strVal val="#ppt_h"/>
                                          </p:val>
                                        </p:tav>
                                      </p:tavLst>
                                    </p:anim>
                                    <p:animEffect transition="in" filter="fade">
                                      <p:cBhvr>
                                        <p:cTn id="20" dur="1000"/>
                                        <p:tgtEl>
                                          <p:spTgt spid="33"/>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1000"/>
                                        <p:tgtEl>
                                          <p:spTgt spid="34"/>
                                        </p:tgtEl>
                                      </p:cBhvr>
                                    </p:animEffect>
                                  </p:childTnLst>
                                </p:cTn>
                              </p:par>
                            </p:childTnLst>
                          </p:cTn>
                        </p:par>
                        <p:par>
                          <p:cTn id="25" fill="hold">
                            <p:stCondLst>
                              <p:cond delay="3000"/>
                            </p:stCondLst>
                            <p:childTnLst>
                              <p:par>
                                <p:cTn id="26" presetID="5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0.70"/>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cTn>
                              </p:par>
                              <p:par>
                                <p:cTn id="31" presetID="9"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dissolv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Selected Use Cases</a:t>
            </a:r>
            <a:endParaRPr lang="en-US" dirty="0"/>
          </a:p>
        </p:txBody>
      </p:sp>
    </p:spTree>
    <p:extLst>
      <p:ext uri="{BB962C8B-B14F-4D97-AF65-F5344CB8AC3E}">
        <p14:creationId xmlns:p14="http://schemas.microsoft.com/office/powerpoint/2010/main" val="238556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0712" y="988791"/>
            <a:ext cx="3509976" cy="5617949"/>
          </a:xfrm>
        </p:spPr>
        <p:txBody>
          <a:bodyPr/>
          <a:lstStyle/>
          <a:p>
            <a:pPr marL="0" indent="0">
              <a:buNone/>
            </a:pPr>
            <a:r>
              <a:rPr lang="en-US" sz="1600" b="1" dirty="0" smtClean="0"/>
              <a:t>Benefits:</a:t>
            </a:r>
          </a:p>
          <a:p>
            <a:r>
              <a:rPr lang="en-US" sz="1600" dirty="0" smtClean="0"/>
              <a:t>Ability to dispatch form with pre-filled information (customer name, address, etc.)</a:t>
            </a:r>
          </a:p>
          <a:p>
            <a:r>
              <a:rPr lang="en-US" sz="1600" dirty="0" smtClean="0"/>
              <a:t>Faster form completion</a:t>
            </a:r>
          </a:p>
          <a:p>
            <a:r>
              <a:rPr lang="en-US" sz="1600" dirty="0" smtClean="0"/>
              <a:t>Immediate integration of documentation and signatures into a single form </a:t>
            </a:r>
          </a:p>
          <a:p>
            <a:r>
              <a:rPr lang="en-US" sz="1600" dirty="0" smtClean="0"/>
              <a:t>Immediate submission to customers, vendors, supervisors, and back office</a:t>
            </a:r>
          </a:p>
          <a:p>
            <a:pPr marL="0" indent="0">
              <a:buNone/>
            </a:pPr>
            <a:r>
              <a:rPr lang="en-US" sz="1600" dirty="0" smtClean="0"/>
              <a:t>(PDF or Excel docs via email, plus immediate upload into doForms Web dashboard)</a:t>
            </a:r>
          </a:p>
          <a:p>
            <a:r>
              <a:rPr lang="en-US" sz="1600" dirty="0" smtClean="0"/>
              <a:t>Broader, more accurate documentation</a:t>
            </a:r>
          </a:p>
          <a:p>
            <a:pPr lvl="1"/>
            <a:r>
              <a:rPr lang="en-US" sz="1600" dirty="0" smtClean="0"/>
              <a:t>Unlimited photos</a:t>
            </a:r>
          </a:p>
          <a:p>
            <a:pPr lvl="1"/>
            <a:r>
              <a:rPr lang="en-US" sz="1600" dirty="0" smtClean="0"/>
              <a:t>Unalterable date and time stamp</a:t>
            </a:r>
          </a:p>
        </p:txBody>
      </p:sp>
      <p:grpSp>
        <p:nvGrpSpPr>
          <p:cNvPr id="7" name="Group 6"/>
          <p:cNvGrpSpPr/>
          <p:nvPr/>
        </p:nvGrpSpPr>
        <p:grpSpPr>
          <a:xfrm rot="21158756">
            <a:off x="4328885" y="1031573"/>
            <a:ext cx="4344675" cy="2805410"/>
            <a:chOff x="4188962" y="3440896"/>
            <a:chExt cx="4344675" cy="2805410"/>
          </a:xfrm>
        </p:grpSpPr>
        <p:sp>
          <p:nvSpPr>
            <p:cNvPr id="6" name="Rounded Rectangle 5"/>
            <p:cNvSpPr/>
            <p:nvPr/>
          </p:nvSpPr>
          <p:spPr>
            <a:xfrm>
              <a:off x="4188962" y="3440896"/>
              <a:ext cx="4344675" cy="2805410"/>
            </a:xfrm>
            <a:prstGeom prst="roundRect">
              <a:avLst/>
            </a:prstGeom>
            <a:solidFill>
              <a:schemeClr val="tx1">
                <a:lumMod val="5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shot_2015-04-02-17-16-58.png"/>
            <p:cNvPicPr>
              <a:picLocks noChangeAspect="1"/>
            </p:cNvPicPr>
            <p:nvPr/>
          </p:nvPicPr>
          <p:blipFill rotWithShape="1">
            <a:blip r:embed="rId2">
              <a:extLst>
                <a:ext uri="{28A0092B-C50C-407E-A947-70E740481C1C}">
                  <a14:useLocalDpi xmlns:a14="http://schemas.microsoft.com/office/drawing/2010/main" val="0"/>
                </a:ext>
              </a:extLst>
            </a:blip>
            <a:srcRect t="5306"/>
            <a:stretch/>
          </p:blipFill>
          <p:spPr>
            <a:xfrm>
              <a:off x="4657759" y="3785770"/>
              <a:ext cx="3536251" cy="2092882"/>
            </a:xfrm>
            <a:prstGeom prst="rect">
              <a:avLst/>
            </a:prstGeom>
            <a:ln>
              <a:solidFill>
                <a:srgbClr val="A7A7A7"/>
              </a:solidFill>
              <a:prstDash val="solid"/>
            </a:ln>
          </p:spPr>
        </p:pic>
      </p:grpSp>
      <p:pic>
        <p:nvPicPr>
          <p:cNvPr id="5" name="Picture 4"/>
          <p:cNvPicPr>
            <a:picLocks noChangeAspect="1"/>
          </p:cNvPicPr>
          <p:nvPr/>
        </p:nvPicPr>
        <p:blipFill>
          <a:blip r:embed="rId3"/>
          <a:stretch>
            <a:fillRect/>
          </a:stretch>
        </p:blipFill>
        <p:spPr>
          <a:xfrm rot="1335338">
            <a:off x="6018338" y="2283144"/>
            <a:ext cx="2820206" cy="4197130"/>
          </a:xfrm>
          <a:prstGeom prst="rect">
            <a:avLst/>
          </a:prstGeom>
        </p:spPr>
      </p:pic>
      <p:sp>
        <p:nvSpPr>
          <p:cNvPr id="2" name="Title 1"/>
          <p:cNvSpPr>
            <a:spLocks noGrp="1"/>
          </p:cNvSpPr>
          <p:nvPr>
            <p:ph type="ctrTitle"/>
          </p:nvPr>
        </p:nvSpPr>
        <p:spPr/>
        <p:txBody>
          <a:bodyPr/>
          <a:lstStyle/>
          <a:p>
            <a:r>
              <a:rPr lang="en-US" dirty="0" smtClean="0"/>
              <a:t>Use Case: Claims Adjustment/Damage Assessment</a:t>
            </a:r>
            <a:endParaRPr lang="en-US" dirty="0"/>
          </a:p>
        </p:txBody>
      </p:sp>
    </p:spTree>
    <p:extLst>
      <p:ext uri="{BB962C8B-B14F-4D97-AF65-F5344CB8AC3E}">
        <p14:creationId xmlns:p14="http://schemas.microsoft.com/office/powerpoint/2010/main" val="1546367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64941"/>
            <a:ext cx="9143999" cy="400110"/>
          </a:xfrm>
        </p:spPr>
        <p:txBody>
          <a:bodyPr/>
          <a:lstStyle/>
          <a:p>
            <a:r>
              <a:rPr lang="en-US" dirty="0" smtClean="0"/>
              <a:t>Use Case: Repairer Quotes</a:t>
            </a:r>
            <a:endParaRPr lang="en-US" dirty="0"/>
          </a:p>
        </p:txBody>
      </p:sp>
      <p:sp>
        <p:nvSpPr>
          <p:cNvPr id="3" name="Text Placeholder 2"/>
          <p:cNvSpPr>
            <a:spLocks noGrp="1"/>
          </p:cNvSpPr>
          <p:nvPr>
            <p:ph type="body" sz="quarter" idx="13"/>
          </p:nvPr>
        </p:nvSpPr>
        <p:spPr>
          <a:xfrm>
            <a:off x="264631" y="1061897"/>
            <a:ext cx="2876661" cy="5432767"/>
          </a:xfrm>
        </p:spPr>
        <p:txBody>
          <a:bodyPr/>
          <a:lstStyle/>
          <a:p>
            <a:r>
              <a:rPr lang="en-US" sz="1600" b="1" dirty="0" smtClean="0"/>
              <a:t>Situation/Benefits:</a:t>
            </a:r>
          </a:p>
          <a:p>
            <a:pPr marL="171450" indent="-171450">
              <a:buFont typeface="Arial"/>
              <a:buChar char="•"/>
            </a:pPr>
            <a:r>
              <a:rPr lang="en-US" dirty="0" smtClean="0"/>
              <a:t>Large window company often asked by insurance companies to appraise damage, estimate repair costs and propose approaches/materials </a:t>
            </a:r>
          </a:p>
          <a:p>
            <a:pPr marL="171450" indent="-171450">
              <a:buFont typeface="Arial"/>
              <a:buChar char="•"/>
            </a:pPr>
            <a:r>
              <a:rPr lang="en-US" dirty="0" smtClean="0"/>
              <a:t>doForms allows the company to rapidly create and submit details required by the insurer, including time stamps, location, photos, detailed explanation of damage, equipment and window specifications, cost estimates, owner sign-off, insurer sign-off, and more… in a single form</a:t>
            </a:r>
          </a:p>
          <a:p>
            <a:pPr marL="171450" indent="-171450">
              <a:buFont typeface="Arial"/>
              <a:buChar char="•"/>
            </a:pPr>
            <a:r>
              <a:rPr lang="en-US" dirty="0" smtClean="0"/>
              <a:t>Reduces back office burden on insurers while significantly improving documentation, expense control, and speed of repairs</a:t>
            </a:r>
          </a:p>
        </p:txBody>
      </p:sp>
      <p:pic>
        <p:nvPicPr>
          <p:cNvPr id="9" name="Picture 8" descr="reflectionwindows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7987" y="1318787"/>
            <a:ext cx="3165131" cy="4045656"/>
          </a:xfrm>
          <a:prstGeom prst="rect">
            <a:avLst/>
          </a:prstGeom>
        </p:spPr>
      </p:pic>
      <p:sp>
        <p:nvSpPr>
          <p:cNvPr id="10" name="Rectangle 9"/>
          <p:cNvSpPr/>
          <p:nvPr/>
        </p:nvSpPr>
        <p:spPr>
          <a:xfrm>
            <a:off x="3969608" y="2117262"/>
            <a:ext cx="2429665" cy="799563"/>
          </a:xfrm>
          <a:prstGeom prst="rect">
            <a:avLst/>
          </a:prstGeom>
          <a:solidFill>
            <a:srgbClr val="FFFFFF">
              <a:alpha val="88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bg1">
                  <a:lumMod val="50000"/>
                </a:schemeClr>
              </a:solidFill>
              <a:latin typeface="Abadi MT Condensed Extra Bold"/>
              <a:cs typeface="Abadi MT Condensed Extra Bold"/>
            </a:endParaRPr>
          </a:p>
        </p:txBody>
      </p:sp>
      <p:pic>
        <p:nvPicPr>
          <p:cNvPr id="11" name="Picture 10" descr="rw  upda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7502" y="2727812"/>
            <a:ext cx="3113179" cy="3917839"/>
          </a:xfrm>
          <a:prstGeom prst="rect">
            <a:avLst/>
          </a:prstGeom>
        </p:spPr>
      </p:pic>
      <p:pic>
        <p:nvPicPr>
          <p:cNvPr id="12" name="Picture 11"/>
          <p:cNvPicPr>
            <a:picLocks/>
          </p:cNvPicPr>
          <p:nvPr/>
        </p:nvPicPr>
        <p:blipFill>
          <a:blip r:embed="rId4"/>
          <a:stretch>
            <a:fillRect/>
          </a:stretch>
        </p:blipFill>
        <p:spPr>
          <a:xfrm>
            <a:off x="5994939" y="3053905"/>
            <a:ext cx="2478024" cy="404965"/>
          </a:xfrm>
          <a:prstGeom prst="rect">
            <a:avLst/>
          </a:prstGeom>
        </p:spPr>
      </p:pic>
      <p:pic>
        <p:nvPicPr>
          <p:cNvPr id="13" name="Picture 12"/>
          <p:cNvPicPr>
            <a:picLocks/>
          </p:cNvPicPr>
          <p:nvPr/>
        </p:nvPicPr>
        <p:blipFill>
          <a:blip r:embed="rId4"/>
          <a:stretch>
            <a:fillRect/>
          </a:stretch>
        </p:blipFill>
        <p:spPr>
          <a:xfrm>
            <a:off x="3926552" y="1647725"/>
            <a:ext cx="2514600" cy="404965"/>
          </a:xfrm>
          <a:prstGeom prst="rect">
            <a:avLst/>
          </a:prstGeom>
        </p:spPr>
      </p:pic>
    </p:spTree>
    <p:extLst>
      <p:ext uri="{BB962C8B-B14F-4D97-AF65-F5344CB8AC3E}">
        <p14:creationId xmlns:p14="http://schemas.microsoft.com/office/powerpoint/2010/main" val="2582596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Use Case: Property Risk Assessment </a:t>
            </a:r>
            <a:endParaRPr lang="en-US" dirty="0"/>
          </a:p>
        </p:txBody>
      </p:sp>
      <p:pic>
        <p:nvPicPr>
          <p:cNvPr id="8" name="Picture 7"/>
          <p:cNvPicPr>
            <a:picLocks noChangeAspect="1"/>
          </p:cNvPicPr>
          <p:nvPr/>
        </p:nvPicPr>
        <p:blipFill>
          <a:blip r:embed="rId2"/>
          <a:stretch>
            <a:fillRect/>
          </a:stretch>
        </p:blipFill>
        <p:spPr>
          <a:xfrm rot="20797941">
            <a:off x="4407473" y="1247786"/>
            <a:ext cx="2668582" cy="3653416"/>
          </a:xfrm>
          <a:prstGeom prst="rect">
            <a:avLst/>
          </a:prstGeom>
        </p:spPr>
      </p:pic>
      <p:pic>
        <p:nvPicPr>
          <p:cNvPr id="10" name="Picture 9"/>
          <p:cNvPicPr>
            <a:picLocks noChangeAspect="1"/>
          </p:cNvPicPr>
          <p:nvPr/>
        </p:nvPicPr>
        <p:blipFill>
          <a:blip r:embed="rId3"/>
          <a:stretch>
            <a:fillRect/>
          </a:stretch>
        </p:blipFill>
        <p:spPr>
          <a:xfrm rot="789013">
            <a:off x="5869978" y="2596206"/>
            <a:ext cx="2887468" cy="3730998"/>
          </a:xfrm>
          <a:prstGeom prst="rect">
            <a:avLst/>
          </a:prstGeom>
        </p:spPr>
      </p:pic>
      <p:sp>
        <p:nvSpPr>
          <p:cNvPr id="11" name="Text Placeholder 2"/>
          <p:cNvSpPr txBox="1">
            <a:spLocks/>
          </p:cNvSpPr>
          <p:nvPr/>
        </p:nvSpPr>
        <p:spPr>
          <a:xfrm>
            <a:off x="250712" y="988791"/>
            <a:ext cx="3509976" cy="561794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1600" b="1" dirty="0" smtClean="0"/>
              <a:t>Benefits:</a:t>
            </a:r>
          </a:p>
          <a:p>
            <a:pPr>
              <a:spcAft>
                <a:spcPts val="1200"/>
              </a:spcAft>
            </a:pPr>
            <a:r>
              <a:rPr lang="en-US" sz="1600" dirty="0" smtClean="0"/>
              <a:t>Use of drop-down menus, radio buttons, </a:t>
            </a:r>
            <a:r>
              <a:rPr lang="en-US" sz="1600" dirty="0" err="1" smtClean="0"/>
              <a:t>autofill</a:t>
            </a:r>
            <a:r>
              <a:rPr lang="en-US" sz="1600" dirty="0" smtClean="0"/>
              <a:t>, ability to link to databases, etc. reduces input errors and time to fill out forms</a:t>
            </a:r>
          </a:p>
          <a:p>
            <a:pPr>
              <a:spcAft>
                <a:spcPts val="1200"/>
              </a:spcAft>
            </a:pPr>
            <a:r>
              <a:rPr lang="en-US" sz="1600" dirty="0" smtClean="0"/>
              <a:t>Documentation significantly improved via photos, GPS and time stamps, signature capture, use of the “required field” feature, etc.</a:t>
            </a:r>
          </a:p>
          <a:p>
            <a:pPr>
              <a:spcAft>
                <a:spcPts val="1200"/>
              </a:spcAft>
            </a:pPr>
            <a:r>
              <a:rPr lang="en-US" sz="1600" dirty="0" smtClean="0"/>
              <a:t>Repetitive information capture eliminated</a:t>
            </a:r>
          </a:p>
          <a:p>
            <a:pPr>
              <a:spcAft>
                <a:spcPts val="1200"/>
              </a:spcAft>
            </a:pPr>
            <a:r>
              <a:rPr lang="en-US" sz="1600" dirty="0" smtClean="0"/>
              <a:t> Integration of photos, time and GPS stamps, and signature directly into the form reduces aggregation headaches in the field and back-office burden </a:t>
            </a:r>
          </a:p>
        </p:txBody>
      </p:sp>
    </p:spTree>
    <p:extLst>
      <p:ext uri="{BB962C8B-B14F-4D97-AF65-F5344CB8AC3E}">
        <p14:creationId xmlns:p14="http://schemas.microsoft.com/office/powerpoint/2010/main" val="737467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SlSY39oxU.VVfO3ijW5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SlSY39oxU.VVfO3ijW5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1757</TotalTime>
  <Words>663</Words>
  <Application>Microsoft Macintosh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Overview: doForms and Insurance</vt:lpstr>
      <vt:lpstr>Example: this paper form is complicated and hard to fill out… and then must be manually entered into systems</vt:lpstr>
      <vt:lpstr>We use all the power of today’s mobile devices to turn paper forms into this…</vt:lpstr>
      <vt:lpstr>Then we automatically send this information back to the office – as well as directly email PDF or Excel documents to customers and company personnel in a “familiar” format</vt:lpstr>
      <vt:lpstr>Selected Use Cases</vt:lpstr>
      <vt:lpstr>Use Case: Claims Adjustment/Damage Assessment</vt:lpstr>
      <vt:lpstr>Use Case: Repairer Quotes</vt:lpstr>
      <vt:lpstr>Use Case: Property Risk Assessment </vt:lpstr>
      <vt:lpstr>Use Case: Life Insurance Applicant Examinations</vt:lpstr>
      <vt:lpstr>Use case: in-home examinations for life insurance (continued)</vt:lpstr>
      <vt:lpstr>PowerPoint Presentation</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14</cp:revision>
  <dcterms:created xsi:type="dcterms:W3CDTF">2015-07-24T13:52:14Z</dcterms:created>
  <dcterms:modified xsi:type="dcterms:W3CDTF">2015-07-29T15:42:55Z</dcterms:modified>
</cp:coreProperties>
</file>