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sldIdLst>
    <p:sldId id="262" r:id="rId2"/>
    <p:sldId id="264" r:id="rId3"/>
    <p:sldId id="265" r:id="rId4"/>
    <p:sldId id="263" r:id="rId5"/>
    <p:sldId id="266" r:id="rId6"/>
    <p:sldId id="269" r:id="rId7"/>
    <p:sldId id="268" r:id="rId8"/>
    <p:sldId id="259" r:id="rId9"/>
    <p:sldId id="270" r:id="rId10"/>
    <p:sldId id="272" r:id="rId11"/>
    <p:sldId id="271" r:id="rId12"/>
    <p:sldId id="27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3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pic>
        <p:nvPicPr>
          <p:cNvPr id="4" name="Picture 3" descr="Circles-7699Tint.png"/>
          <p:cNvPicPr>
            <a:picLocks noChangeAspect="1"/>
          </p:cNvPicPr>
          <p:nvPr/>
        </p:nvPicPr>
        <p:blipFill rotWithShape="1">
          <a:blip r:embed="rId3">
            <a:extLst>
              <a:ext uri="{28A0092B-C50C-407E-A947-70E740481C1C}">
                <a14:useLocalDpi xmlns:a14="http://schemas.microsoft.com/office/drawing/2010/main" val="0"/>
              </a:ext>
            </a:extLst>
          </a:blip>
          <a:srcRect r="23082" b="21417"/>
          <a:stretch/>
        </p:blipFill>
        <p:spPr>
          <a:xfrm>
            <a:off x="5855021" y="3425453"/>
            <a:ext cx="3288980" cy="3432548"/>
          </a:xfrm>
          <a:prstGeom prst="rect">
            <a:avLst/>
          </a:prstGeom>
        </p:spPr>
      </p:pic>
      <p:sp>
        <p:nvSpPr>
          <p:cNvPr id="5" name="Text Placeholder 4"/>
          <p:cNvSpPr>
            <a:spLocks noGrp="1"/>
          </p:cNvSpPr>
          <p:nvPr>
            <p:ph type="body" sz="quarter" idx="10" hasCustomPrompt="1"/>
          </p:nvPr>
        </p:nvSpPr>
        <p:spPr>
          <a:xfrm>
            <a:off x="618832" y="2697245"/>
            <a:ext cx="7300913" cy="433452"/>
          </a:xfrm>
          <a:prstGeom prst="rect">
            <a:avLst/>
          </a:prstGeom>
        </p:spPr>
        <p:txBody>
          <a:bodyPr vert="horz" lIns="0" tIns="0" rIns="0" bIns="0">
            <a:spAutoFit/>
          </a:bodyPr>
          <a:lstStyle>
            <a:lvl1pPr marL="0" indent="0" algn="l">
              <a:lnSpc>
                <a:spcPct val="110000"/>
              </a:lnSpc>
              <a:spcBef>
                <a:spcPts val="0"/>
              </a:spcBef>
              <a:buNone/>
              <a:defRPr sz="2600" baseline="0">
                <a:solidFill>
                  <a:srgbClr val="878887"/>
                </a:solidFill>
              </a:defRPr>
            </a:lvl1pPr>
          </a:lstStyle>
          <a:p>
            <a:pPr lvl="0"/>
            <a:r>
              <a:rPr lang="en-US" dirty="0" smtClean="0"/>
              <a:t>Presentation title here</a:t>
            </a:r>
            <a:endParaRPr lang="en-US" dirty="0"/>
          </a:p>
        </p:txBody>
      </p:sp>
      <p:sp>
        <p:nvSpPr>
          <p:cNvPr id="6" name="Text Placeholder 4"/>
          <p:cNvSpPr>
            <a:spLocks noGrp="1"/>
          </p:cNvSpPr>
          <p:nvPr>
            <p:ph type="body" sz="quarter" idx="11" hasCustomPrompt="1"/>
          </p:nvPr>
        </p:nvSpPr>
        <p:spPr>
          <a:xfrm>
            <a:off x="618832" y="3275412"/>
            <a:ext cx="7300913" cy="300082"/>
          </a:xfrm>
          <a:prstGeom prst="rect">
            <a:avLst/>
          </a:prstGeom>
        </p:spPr>
        <p:txBody>
          <a:bodyPr vert="horz" lIns="0" tIns="0" rIns="0" bIns="0">
            <a:spAutoFit/>
          </a:bodyPr>
          <a:lstStyle>
            <a:lvl1pPr marL="0" indent="0" algn="l">
              <a:lnSpc>
                <a:spcPct val="110000"/>
              </a:lnSpc>
              <a:spcBef>
                <a:spcPts val="0"/>
              </a:spcBef>
              <a:buNone/>
              <a:defRPr sz="1800" b="1" baseline="0">
                <a:solidFill>
                  <a:srgbClr val="878887"/>
                </a:solidFill>
              </a:defRPr>
            </a:lvl1pPr>
          </a:lstStyle>
          <a:p>
            <a:pPr lvl="0"/>
            <a:r>
              <a:rPr lang="en-US" dirty="0" smtClean="0"/>
              <a:t>Presentation sub-title here</a:t>
            </a:r>
            <a:endParaRPr lang="en-US" dirty="0"/>
          </a:p>
        </p:txBody>
      </p:sp>
      <p:sp>
        <p:nvSpPr>
          <p:cNvPr id="7" name="Text Placeholder 4"/>
          <p:cNvSpPr>
            <a:spLocks noGrp="1"/>
          </p:cNvSpPr>
          <p:nvPr>
            <p:ph type="body" sz="quarter" idx="12" hasCustomPrompt="1"/>
          </p:nvPr>
        </p:nvSpPr>
        <p:spPr>
          <a:xfrm>
            <a:off x="618832" y="443007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Name of Presenter</a:t>
            </a:r>
            <a:endParaRPr lang="en-US" dirty="0"/>
          </a:p>
        </p:txBody>
      </p:sp>
      <p:sp>
        <p:nvSpPr>
          <p:cNvPr id="8" name="Text Placeholder 4"/>
          <p:cNvSpPr>
            <a:spLocks noGrp="1"/>
          </p:cNvSpPr>
          <p:nvPr>
            <p:ph type="body" sz="quarter" idx="13" hasCustomPrompt="1"/>
          </p:nvPr>
        </p:nvSpPr>
        <p:spPr>
          <a:xfrm>
            <a:off x="618832" y="480175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00 Month, Year</a:t>
            </a:r>
            <a:endParaRPr lang="en-US" dirty="0"/>
          </a:p>
        </p:txBody>
      </p:sp>
      <p:pic>
        <p:nvPicPr>
          <p:cNvPr id="2" name="Picture 1" descr="doForms_LogoSTK-4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sp>
        <p:nvSpPr>
          <p:cNvPr id="11" name="Rectangle 10"/>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0" name="Rectangle 9"/>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2274975866"/>
      </p:ext>
    </p:extLst>
  </p:cSld>
  <p:clrMapOvr>
    <a:masterClrMapping/>
  </p:clrMapOvr>
  <p:timing>
    <p:tnLst>
      <p:par>
        <p:cTn xmlns:p14="http://schemas.microsoft.com/office/powerpoint/2010/mai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 &amp; Sub - Main Im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4431413"/>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8" name="Text Placeholder 7"/>
          <p:cNvSpPr>
            <a:spLocks noGrp="1"/>
          </p:cNvSpPr>
          <p:nvPr>
            <p:ph type="body" sz="quarter" idx="15" hasCustomPrompt="1"/>
          </p:nvPr>
        </p:nvSpPr>
        <p:spPr>
          <a:xfrm>
            <a:off x="0" y="5854700"/>
            <a:ext cx="9144000" cy="338554"/>
          </a:xfrm>
          <a:prstGeom prst="rect">
            <a:avLst/>
          </a:prstGeom>
        </p:spPr>
        <p:txBody>
          <a:bodyPr vert="horz" lIns="0" tIns="0" rIns="0" bIns="0">
            <a:spAutoFit/>
          </a:bodyPr>
          <a:lstStyle>
            <a:lvl1pPr marL="0" indent="0" algn="ctr">
              <a:buNone/>
              <a:defRPr sz="2200" b="1">
                <a:solidFill>
                  <a:srgbClr val="878887"/>
                </a:solidFill>
              </a:defRPr>
            </a:lvl1pPr>
          </a:lstStyle>
          <a:p>
            <a:pPr lvl="0"/>
            <a:r>
              <a:rPr lang="en-US" dirty="0" smtClean="0"/>
              <a:t>Sub headline here</a:t>
            </a:r>
            <a:endParaRPr lang="en-US" dirty="0"/>
          </a:p>
        </p:txBody>
      </p:sp>
      <p:sp>
        <p:nvSpPr>
          <p:cNvPr id="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798452021"/>
      </p:ext>
    </p:extLst>
  </p:cSld>
  <p:clrMapOvr>
    <a:masterClrMapping/>
  </p:clrMapOvr>
  <p:timing>
    <p:tnLst>
      <p:par>
        <p:cTn xmlns:p14="http://schemas.microsoft.com/office/powerpoint/2010/mai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with List Copy">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6"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8" name="Text Placeholder 8"/>
          <p:cNvSpPr>
            <a:spLocks noGrp="1"/>
          </p:cNvSpPr>
          <p:nvPr>
            <p:ph type="body" sz="quarter" idx="16" hasCustomPrompt="1"/>
          </p:nvPr>
        </p:nvSpPr>
        <p:spPr>
          <a:xfrm>
            <a:off x="465138" y="3817875"/>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9" name="Text Placeholder 13"/>
          <p:cNvSpPr>
            <a:spLocks noGrp="1"/>
          </p:cNvSpPr>
          <p:nvPr>
            <p:ph type="body" sz="quarter" idx="17" hasCustomPrompt="1"/>
          </p:nvPr>
        </p:nvSpPr>
        <p:spPr>
          <a:xfrm>
            <a:off x="465138" y="4234118"/>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13"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200820083"/>
      </p:ext>
    </p:extLst>
  </p:cSld>
  <p:clrMapOvr>
    <a:masterClrMapping/>
  </p:clrMapOvr>
  <p:timing>
    <p:tnLst>
      <p:par>
        <p:cTn xmlns:p14="http://schemas.microsoft.com/office/powerpoint/2010/mai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py with Char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 headline here</a:t>
            </a:r>
            <a:endParaRPr lang="en-US" dirty="0"/>
          </a:p>
        </p:txBody>
      </p:sp>
      <p:sp>
        <p:nvSpPr>
          <p:cNvPr id="8"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9"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8" name="Text Placeholder 13"/>
          <p:cNvSpPr>
            <a:spLocks noGrp="1"/>
          </p:cNvSpPr>
          <p:nvPr>
            <p:ph type="body" sz="quarter" idx="13" hasCustomPrompt="1"/>
          </p:nvPr>
        </p:nvSpPr>
        <p:spPr>
          <a:xfrm>
            <a:off x="465138" y="1605178"/>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1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463611985"/>
      </p:ext>
    </p:extLst>
  </p:cSld>
  <p:clrMapOvr>
    <a:masterClrMapping/>
  </p:clrMapOvr>
  <p:timing>
    <p:tnLst>
      <p:par>
        <p:cTn xmlns:p14="http://schemas.microsoft.com/office/powerpoint/2010/mai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lai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5840"/>
            <a:ext cx="9144000" cy="6184331"/>
          </a:xfrm>
          <a:prstGeom prst="rect">
            <a:avLst/>
          </a:prstGeom>
        </p:spPr>
        <p:txBody>
          <a:bodyPr vert="horz" lIns="0" tIns="0" rIns="0" bIns="0" anchor="ctr" anchorCtr="0">
            <a:noAutofit/>
          </a:bodyPr>
          <a:lstStyle>
            <a:lvl1pPr>
              <a:lnSpc>
                <a:spcPct val="110000"/>
              </a:lnSpc>
              <a:defRPr sz="2600">
                <a:solidFill>
                  <a:srgbClr val="878887"/>
                </a:solidFill>
              </a:defRPr>
            </a:lvl1pPr>
          </a:lstStyle>
          <a:p>
            <a:r>
              <a:rPr lang="en-US" dirty="0" smtClean="0"/>
              <a:t>Plain title slide with a simple heading</a:t>
            </a:r>
            <a:endParaRPr lang="en-US" dirty="0"/>
          </a:p>
        </p:txBody>
      </p:sp>
      <p:sp>
        <p:nvSpPr>
          <p:cNvPr id="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22803072"/>
      </p:ext>
    </p:extLst>
  </p:cSld>
  <p:clrMapOvr>
    <a:masterClrMapping/>
  </p:clrMapOvr>
  <p:timing>
    <p:tnLst>
      <p:par>
        <p:cTn xmlns:p14="http://schemas.microsoft.com/office/powerpoint/2010/mai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Slide 1">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1 slide title</a:t>
            </a:r>
            <a:endParaRPr lang="en-US" dirty="0"/>
          </a:p>
        </p:txBody>
      </p:sp>
    </p:spTree>
    <p:extLst>
      <p:ext uri="{BB962C8B-B14F-4D97-AF65-F5344CB8AC3E}">
        <p14:creationId xmlns:p14="http://schemas.microsoft.com/office/powerpoint/2010/main" val="37434892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Slid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2 slide title</a:t>
            </a:r>
            <a:endParaRPr lang="en-US" dirty="0"/>
          </a:p>
        </p:txBody>
      </p:sp>
    </p:spTree>
    <p:extLst>
      <p:ext uri="{BB962C8B-B14F-4D97-AF65-F5344CB8AC3E}">
        <p14:creationId xmlns:p14="http://schemas.microsoft.com/office/powerpoint/2010/main" val="4236391536"/>
      </p:ext>
    </p:extLst>
  </p:cSld>
  <p:clrMapOvr>
    <a:masterClrMapping/>
  </p:clrMapOvr>
  <p:timing>
    <p:tnLst>
      <p:par>
        <p:cTn xmlns:p14="http://schemas.microsoft.com/office/powerpoint/2010/mai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186144"/>
            <a:ext cx="9144000" cy="553998"/>
          </a:xfrm>
          <a:prstGeom prst="rect">
            <a:avLst/>
          </a:prstGeom>
        </p:spPr>
        <p:txBody>
          <a:bodyPr vert="horz" lIns="0" tIns="0" rIns="0" bIns="0">
            <a:spAutoFit/>
          </a:bodyPr>
          <a:lstStyle>
            <a:lvl1pPr>
              <a:defRPr sz="3600">
                <a:solidFill>
                  <a:srgbClr val="878887"/>
                </a:solidFill>
              </a:defRPr>
            </a:lvl1pPr>
          </a:lstStyle>
          <a:p>
            <a:r>
              <a:rPr lang="en-US" dirty="0" smtClean="0"/>
              <a:t>Thank You</a:t>
            </a:r>
            <a:endParaRPr lang="en-US" dirty="0"/>
          </a:p>
        </p:txBody>
      </p:sp>
      <p:pic>
        <p:nvPicPr>
          <p:cNvPr id="7" name="Picture 6" descr="Circles-7699Tint.png"/>
          <p:cNvPicPr>
            <a:picLocks noChangeAspect="1"/>
          </p:cNvPicPr>
          <p:nvPr/>
        </p:nvPicPr>
        <p:blipFill rotWithShape="1">
          <a:blip r:embed="rId2">
            <a:extLst>
              <a:ext uri="{28A0092B-C50C-407E-A947-70E740481C1C}">
                <a14:useLocalDpi xmlns:a14="http://schemas.microsoft.com/office/drawing/2010/main" val="0"/>
              </a:ext>
            </a:extLst>
          </a:blip>
          <a:srcRect r="23082" b="21417"/>
          <a:stretch/>
        </p:blipFill>
        <p:spPr>
          <a:xfrm>
            <a:off x="6229621" y="3816405"/>
            <a:ext cx="2914379" cy="3041595"/>
          </a:xfrm>
          <a:prstGeom prst="rect">
            <a:avLst/>
          </a:prstGeom>
        </p:spPr>
      </p:pic>
      <p:pic>
        <p:nvPicPr>
          <p:cNvPr id="6" name="Picture 5" descr="doForms_LogoSTK-4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sp>
        <p:nvSpPr>
          <p:cNvPr id="10" name="Rectangle 9"/>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1" name="Rectangle 10"/>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1300318537"/>
      </p:ext>
    </p:extLst>
  </p:cSld>
  <p:clrMapOvr>
    <a:masterClrMapping/>
  </p:clrMapOvr>
  <p:timing>
    <p:tnLst>
      <p:par>
        <p:cTn xmlns:p14="http://schemas.microsoft.com/office/powerpoint/2010/mai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Headlin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393693795"/>
      </p:ext>
    </p:extLst>
  </p:cSld>
  <p:clrMapOvr>
    <a:masterClrMapping/>
  </p:clrMapOvr>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5" name="Text Placeholder 13"/>
          <p:cNvSpPr>
            <a:spLocks noGrp="1"/>
          </p:cNvSpPr>
          <p:nvPr>
            <p:ph type="body" sz="quarter" idx="11" hasCustomPrompt="1"/>
          </p:nvPr>
        </p:nvSpPr>
        <p:spPr>
          <a:xfrm>
            <a:off x="465138" y="1170242"/>
            <a:ext cx="8001000" cy="2772041"/>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0"/>
            <a:r>
              <a:rPr lang="en-US" dirty="0" smtClean="0"/>
              <a:t>Bullet 3 copy </a:t>
            </a:r>
            <a:r>
              <a:rPr lang="en-US" dirty="0" err="1" smtClean="0"/>
              <a:t>porro</a:t>
            </a:r>
            <a:r>
              <a:rPr lang="en-US" dirty="0" smtClean="0"/>
              <a:t> </a:t>
            </a:r>
            <a:r>
              <a:rPr lang="en-US" dirty="0" err="1" smtClean="0"/>
              <a:t>quisquam</a:t>
            </a:r>
            <a:r>
              <a:rPr lang="en-US" dirty="0" smtClean="0"/>
              <a:t> </a:t>
            </a:r>
            <a:r>
              <a:rPr lang="en-US" dirty="0" err="1" smtClean="0"/>
              <a:t>est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1"/>
            <a:r>
              <a:rPr lang="en-US" dirty="0" smtClean="0"/>
              <a:t>Sub-bullet 3 copy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6"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03169188"/>
      </p:ext>
    </p:extLst>
  </p:cSld>
  <p:clrMapOvr>
    <a:masterClrMapping/>
  </p:clrMapOvr>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py Slid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465138" y="1170242"/>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646111227"/>
      </p:ext>
    </p:extLst>
  </p:cSld>
  <p:clrMapOvr>
    <a:masterClrMapping/>
  </p:clrMapOvr>
  <p:timing>
    <p:tnLst>
      <p:par>
        <p:cTn xmlns:p14="http://schemas.microsoft.com/office/powerpoint/2010/mai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amp; Copy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2" name="Text Placeholder 8"/>
          <p:cNvSpPr>
            <a:spLocks noGrp="1"/>
          </p:cNvSpPr>
          <p:nvPr>
            <p:ph type="body" sz="quarter" idx="12" hasCustomPrompt="1"/>
          </p:nvPr>
        </p:nvSpPr>
        <p:spPr>
          <a:xfrm>
            <a:off x="465138" y="1174822"/>
            <a:ext cx="8001000" cy="359073"/>
          </a:xfrm>
          <a:prstGeom prst="rect">
            <a:avLst/>
          </a:prstGeom>
        </p:spPr>
        <p:txBody>
          <a:bodyPr vert="horz"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4" name="Text Placeholder 13"/>
          <p:cNvSpPr>
            <a:spLocks noGrp="1"/>
          </p:cNvSpPr>
          <p:nvPr>
            <p:ph type="body" sz="quarter" idx="13" hasCustomPrompt="1"/>
          </p:nvPr>
        </p:nvSpPr>
        <p:spPr>
          <a:xfrm>
            <a:off x="465138" y="4260448"/>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16" name="Text Placeholder 13"/>
          <p:cNvSpPr>
            <a:spLocks noGrp="1"/>
          </p:cNvSpPr>
          <p:nvPr>
            <p:ph type="body" sz="quarter" idx="14" hasCustomPrompt="1"/>
          </p:nvPr>
        </p:nvSpPr>
        <p:spPr>
          <a:xfrm>
            <a:off x="465138" y="1694309"/>
            <a:ext cx="8001000" cy="2067233"/>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7"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44407225"/>
      </p:ext>
    </p:extLst>
  </p:cSld>
  <p:clrMapOvr>
    <a:masterClrMapping/>
  </p:clrMapOvr>
  <p:timing>
    <p:tnLst>
      <p:par>
        <p:cTn xmlns:p14="http://schemas.microsoft.com/office/powerpoint/2010/mai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List - Comparison">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5" name="Text Placeholder 8"/>
          <p:cNvSpPr>
            <a:spLocks noGrp="1"/>
          </p:cNvSpPr>
          <p:nvPr>
            <p:ph type="body" sz="quarter" idx="12" hasCustomPrompt="1"/>
          </p:nvPr>
        </p:nvSpPr>
        <p:spPr>
          <a:xfrm>
            <a:off x="465138"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8"/>
          <p:cNvSpPr>
            <a:spLocks noGrp="1"/>
          </p:cNvSpPr>
          <p:nvPr>
            <p:ph type="body" sz="quarter" idx="14" hasCustomPrompt="1"/>
          </p:nvPr>
        </p:nvSpPr>
        <p:spPr>
          <a:xfrm>
            <a:off x="4792833"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0" name="Text Placeholder 13"/>
          <p:cNvSpPr>
            <a:spLocks noGrp="1"/>
          </p:cNvSpPr>
          <p:nvPr>
            <p:ph type="body" sz="quarter" idx="15" hasCustomPrompt="1"/>
          </p:nvPr>
        </p:nvSpPr>
        <p:spPr>
          <a:xfrm>
            <a:off x="465138"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2" name="Text Placeholder 13"/>
          <p:cNvSpPr>
            <a:spLocks noGrp="1"/>
          </p:cNvSpPr>
          <p:nvPr>
            <p:ph type="body" sz="quarter" idx="16" hasCustomPrompt="1"/>
          </p:nvPr>
        </p:nvSpPr>
        <p:spPr>
          <a:xfrm>
            <a:off x="4792833"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287235100"/>
      </p:ext>
    </p:extLst>
  </p:cSld>
  <p:clrMapOvr>
    <a:masterClrMapping/>
  </p:clrMapOvr>
  <p:timing>
    <p:tnLst>
      <p:par>
        <p:cTn xmlns:p14="http://schemas.microsoft.com/office/powerpoint/2010/mai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py with Small Image">
    <p:spTree>
      <p:nvGrpSpPr>
        <p:cNvPr id="1" name=""/>
        <p:cNvGrpSpPr/>
        <p:nvPr/>
      </p:nvGrpSpPr>
      <p:grpSpPr>
        <a:xfrm>
          <a:off x="0" y="0"/>
          <a:ext cx="0" cy="0"/>
          <a:chOff x="0" y="0"/>
          <a:chExt cx="0" cy="0"/>
        </a:xfrm>
      </p:grpSpPr>
      <p:sp>
        <p:nvSpPr>
          <p:cNvPr id="4" name="Text Placeholder 8"/>
          <p:cNvSpPr>
            <a:spLocks noGrp="1"/>
          </p:cNvSpPr>
          <p:nvPr>
            <p:ph type="body" sz="quarter" idx="12" hasCustomPrompt="1"/>
          </p:nvPr>
        </p:nvSpPr>
        <p:spPr>
          <a:xfrm>
            <a:off x="465138" y="1174822"/>
            <a:ext cx="4645693"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5" name="Text Placeholder 13"/>
          <p:cNvSpPr>
            <a:spLocks noGrp="1"/>
          </p:cNvSpPr>
          <p:nvPr>
            <p:ph type="body" sz="quarter" idx="13" hasCustomPrompt="1"/>
          </p:nvPr>
        </p:nvSpPr>
        <p:spPr>
          <a:xfrm>
            <a:off x="465138" y="4364735"/>
            <a:ext cx="4645693" cy="1247008"/>
          </a:xfrm>
          <a:prstGeom prst="rect">
            <a:avLst/>
          </a:prstGeom>
        </p:spPr>
        <p:txBody>
          <a:bodyPr vert="horz" wrap="square"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6"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5513388" y="1174750"/>
            <a:ext cx="3376612"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5" hasCustomPrompt="1"/>
          </p:nvPr>
        </p:nvSpPr>
        <p:spPr>
          <a:xfrm>
            <a:off x="465138" y="1694309"/>
            <a:ext cx="4645693" cy="234269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66216187"/>
      </p:ext>
    </p:extLst>
  </p:cSld>
  <p:clrMapOvr>
    <a:masterClrMapping/>
  </p:clrMapOvr>
  <p:timing>
    <p:tnLst>
      <p:par>
        <p:cTn xmlns:p14="http://schemas.microsoft.com/office/powerpoint/2010/mai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py with Large Image">
    <p:spTree>
      <p:nvGrpSpPr>
        <p:cNvPr id="1" name=""/>
        <p:cNvGrpSpPr/>
        <p:nvPr/>
      </p:nvGrpSpPr>
      <p:grpSpPr>
        <a:xfrm>
          <a:off x="0" y="0"/>
          <a:ext cx="0" cy="0"/>
          <a:chOff x="0" y="0"/>
          <a:chExt cx="0" cy="0"/>
        </a:xfrm>
      </p:grpSpPr>
      <p:sp>
        <p:nvSpPr>
          <p:cNvPr id="3"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4"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7"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4563611" y="1174750"/>
            <a:ext cx="4326389"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3" hasCustomPrompt="1"/>
          </p:nvPr>
        </p:nvSpPr>
        <p:spPr>
          <a:xfrm>
            <a:off x="465138" y="3817875"/>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baseline="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san </a:t>
            </a:r>
            <a:r>
              <a:rPr lang="en-US" dirty="0" err="1" smtClean="0"/>
              <a:t>dowlq</a:t>
            </a:r>
            <a:r>
              <a:rPr lang="en-US" dirty="0" smtClean="0"/>
              <a:t> </a:t>
            </a:r>
            <a:r>
              <a:rPr lang="en-US" dirty="0" err="1" smtClean="0"/>
              <a:t>marater</a:t>
            </a:r>
            <a:r>
              <a:rPr lang="en-US" dirty="0" smtClean="0"/>
              <a:t>.</a:t>
            </a:r>
            <a:endParaRPr lang="en-US" dirty="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889513197"/>
      </p:ext>
    </p:extLst>
  </p:cSld>
  <p:clrMapOvr>
    <a:masterClrMapping/>
  </p:clrMapOvr>
  <p:timing>
    <p:tnLst>
      <p:par>
        <p:cTn xmlns:p14="http://schemas.microsoft.com/office/powerpoint/2010/mai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amp; Main Imag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5"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352194550"/>
      </p:ext>
    </p:extLst>
  </p:cSld>
  <p:clrMapOvr>
    <a:masterClrMapping/>
  </p:clrMapOvr>
  <p:timing>
    <p:tnLst>
      <p:par>
        <p:cTn xmlns:p14="http://schemas.microsoft.com/office/powerpoint/2010/mai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4" name="Rectangle 3"/>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41082505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teller@doform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www.doForm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doForms</a:t>
            </a:r>
            <a:r>
              <a:rPr lang="en-US" dirty="0" smtClean="0"/>
              <a:t> in the Government Vertical</a:t>
            </a:r>
            <a:endParaRPr lang="en-US" dirty="0"/>
          </a:p>
        </p:txBody>
      </p:sp>
      <p:sp>
        <p:nvSpPr>
          <p:cNvPr id="3" name="Text Placeholder 2"/>
          <p:cNvSpPr>
            <a:spLocks noGrp="1"/>
          </p:cNvSpPr>
          <p:nvPr>
            <p:ph type="body" sz="quarter" idx="11"/>
          </p:nvPr>
        </p:nvSpPr>
        <p:spPr>
          <a:xfrm>
            <a:off x="618832" y="3275412"/>
            <a:ext cx="6163855" cy="604781"/>
          </a:xfrm>
        </p:spPr>
        <p:txBody>
          <a:bodyPr/>
          <a:lstStyle/>
          <a:p>
            <a:r>
              <a:rPr lang="en-US" dirty="0" smtClean="0"/>
              <a:t>Bringing efficiencies and cost savings to state, local, and federal governments</a:t>
            </a:r>
            <a:endParaRPr lang="en-US" dirty="0"/>
          </a:p>
        </p:txBody>
      </p:sp>
      <p:sp>
        <p:nvSpPr>
          <p:cNvPr id="6" name="TextBox 5"/>
          <p:cNvSpPr txBox="1"/>
          <p:nvPr/>
        </p:nvSpPr>
        <p:spPr>
          <a:xfrm>
            <a:off x="509360" y="5445825"/>
            <a:ext cx="2441694" cy="1200328"/>
          </a:xfrm>
          <a:prstGeom prst="rect">
            <a:avLst/>
          </a:prstGeom>
          <a:noFill/>
        </p:spPr>
        <p:txBody>
          <a:bodyPr wrap="none" rtlCol="0">
            <a:spAutoFit/>
          </a:bodyPr>
          <a:lstStyle/>
          <a:p>
            <a:r>
              <a:rPr lang="en-US" sz="800" dirty="0" smtClean="0">
                <a:solidFill>
                  <a:srgbClr val="7F7F7F"/>
                </a:solidFill>
              </a:rPr>
              <a:t>doForms, Inc.</a:t>
            </a:r>
          </a:p>
          <a:p>
            <a:r>
              <a:rPr lang="en-US" sz="800" dirty="0" smtClean="0">
                <a:solidFill>
                  <a:srgbClr val="7F7F7F"/>
                </a:solidFill>
              </a:rPr>
              <a:t>14 Commerce Drive, Suite 100</a:t>
            </a:r>
          </a:p>
          <a:p>
            <a:r>
              <a:rPr lang="en-US" sz="800" dirty="0" smtClean="0">
                <a:solidFill>
                  <a:srgbClr val="7F7F7F"/>
                </a:solidFill>
              </a:rPr>
              <a:t>Cranford, NJ 07016</a:t>
            </a:r>
          </a:p>
          <a:p>
            <a:r>
              <a:rPr lang="en-US" sz="800" dirty="0" smtClean="0">
                <a:solidFill>
                  <a:srgbClr val="7F7F7F"/>
                </a:solidFill>
              </a:rPr>
              <a:t>908-505-9020</a:t>
            </a:r>
          </a:p>
          <a:p>
            <a:r>
              <a:rPr lang="en-US" sz="800" dirty="0" err="1" smtClean="0">
                <a:solidFill>
                  <a:srgbClr val="7F7F7F"/>
                </a:solidFill>
              </a:rPr>
              <a:t>www.doforms.com</a:t>
            </a:r>
            <a:endParaRPr lang="en-US" sz="800" dirty="0" smtClean="0">
              <a:solidFill>
                <a:srgbClr val="7F7F7F"/>
              </a:solidFill>
            </a:endParaRPr>
          </a:p>
          <a:p>
            <a:endParaRPr lang="en-US" sz="800" dirty="0">
              <a:solidFill>
                <a:srgbClr val="7F7F7F"/>
              </a:solidFill>
            </a:endParaRPr>
          </a:p>
          <a:p>
            <a:r>
              <a:rPr lang="en-US" sz="800" dirty="0">
                <a:solidFill>
                  <a:srgbClr val="7F7F7F"/>
                </a:solidFill>
              </a:rPr>
              <a:t>Contact: Laura Teller, SVP, Strategic Partnerships</a:t>
            </a:r>
          </a:p>
          <a:p>
            <a:r>
              <a:rPr lang="en-US" sz="800" dirty="0">
                <a:solidFill>
                  <a:srgbClr val="7F7F7F"/>
                </a:solidFill>
                <a:hlinkClick r:id="rId2"/>
              </a:rPr>
              <a:t>l</a:t>
            </a:r>
            <a:r>
              <a:rPr lang="en-US" sz="800" dirty="0" smtClean="0">
                <a:solidFill>
                  <a:srgbClr val="7F7F7F"/>
                </a:solidFill>
                <a:hlinkClick r:id="rId2"/>
              </a:rPr>
              <a:t>teller@doforms.com</a:t>
            </a:r>
            <a:endParaRPr lang="en-US" sz="800" dirty="0" smtClean="0">
              <a:solidFill>
                <a:srgbClr val="7F7F7F"/>
              </a:solidFill>
            </a:endParaRPr>
          </a:p>
          <a:p>
            <a:r>
              <a:rPr lang="en-US" sz="800" dirty="0" smtClean="0">
                <a:solidFill>
                  <a:srgbClr val="7F7F7F"/>
                </a:solidFill>
              </a:rPr>
              <a:t>908-505-9020 X 309; 609-613-3360 (M)</a:t>
            </a:r>
          </a:p>
        </p:txBody>
      </p:sp>
    </p:spTree>
    <p:extLst>
      <p:ext uri="{BB962C8B-B14F-4D97-AF65-F5344CB8AC3E}">
        <p14:creationId xmlns:p14="http://schemas.microsoft.com/office/powerpoint/2010/main" val="101754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4941"/>
            <a:ext cx="9143999" cy="800219"/>
          </a:xfrm>
        </p:spPr>
        <p:txBody>
          <a:bodyPr/>
          <a:lstStyle/>
          <a:p>
            <a:r>
              <a:rPr lang="en-US" dirty="0" smtClean="0"/>
              <a:t>In-Depth Case Study: Improving Excavation Management, </a:t>
            </a:r>
            <a:br>
              <a:rPr lang="en-US" dirty="0" smtClean="0"/>
            </a:br>
            <a:r>
              <a:rPr lang="en-US" dirty="0" smtClean="0"/>
              <a:t>City of Brenham, Texas (continued)</a:t>
            </a:r>
            <a:endParaRPr lang="en-US" dirty="0"/>
          </a:p>
        </p:txBody>
      </p:sp>
      <p:sp>
        <p:nvSpPr>
          <p:cNvPr id="3" name="Rectangle 2"/>
          <p:cNvSpPr/>
          <p:nvPr/>
        </p:nvSpPr>
        <p:spPr>
          <a:xfrm>
            <a:off x="387503" y="1370851"/>
            <a:ext cx="3982672" cy="5270673"/>
          </a:xfrm>
          <a:prstGeom prst="rect">
            <a:avLst/>
          </a:prstGeom>
        </p:spPr>
        <p:txBody>
          <a:bodyPr wrap="square">
            <a:spAutoFit/>
          </a:bodyPr>
          <a:lstStyle/>
          <a:p>
            <a:r>
              <a:rPr lang="en-US" sz="1400" dirty="0">
                <a:solidFill>
                  <a:schemeClr val="dk1"/>
                </a:solidFill>
              </a:rPr>
              <a:t> </a:t>
            </a:r>
          </a:p>
          <a:p>
            <a:r>
              <a:rPr lang="en-US" sz="1600" b="1" dirty="0" smtClean="0">
                <a:solidFill>
                  <a:schemeClr val="dk1"/>
                </a:solidFill>
              </a:rPr>
              <a:t>Case 2: Documenting line “hits” to end disputes</a:t>
            </a:r>
            <a:endParaRPr lang="en-US" sz="1400" b="1" dirty="0" smtClean="0">
              <a:solidFill>
                <a:schemeClr val="dk1"/>
              </a:solidFill>
            </a:endParaRPr>
          </a:p>
          <a:p>
            <a:endParaRPr lang="en-US" sz="1400" dirty="0" smtClean="0">
              <a:solidFill>
                <a:schemeClr val="dk1"/>
              </a:solidFill>
            </a:endParaRPr>
          </a:p>
          <a:p>
            <a:r>
              <a:rPr lang="en-US" sz="1400" dirty="0" smtClean="0">
                <a:solidFill>
                  <a:schemeClr val="dk1"/>
                </a:solidFill>
              </a:rPr>
              <a:t>All gas lines that have been hit </a:t>
            </a:r>
            <a:r>
              <a:rPr lang="en-US" sz="1400" dirty="0">
                <a:solidFill>
                  <a:schemeClr val="dk1"/>
                </a:solidFill>
              </a:rPr>
              <a:t>have to be reported to the Texas Railroad Commission by the utility operator and the excavator. Each case is reviewed and fines assessed if any violations to excavation rules are discovered. </a:t>
            </a:r>
            <a:r>
              <a:rPr lang="en-US" sz="1400" dirty="0" smtClean="0">
                <a:solidFill>
                  <a:schemeClr val="dk1"/>
                </a:solidFill>
              </a:rPr>
              <a:t>Whenever </a:t>
            </a:r>
            <a:r>
              <a:rPr lang="en-US" sz="1400" dirty="0">
                <a:solidFill>
                  <a:schemeClr val="dk1"/>
                </a:solidFill>
              </a:rPr>
              <a:t>there are disputes between parties or personal injuries involved, the photo evidence before and after pipe damage is critical. </a:t>
            </a:r>
            <a:endParaRPr lang="en-US" sz="1400" dirty="0" smtClean="0">
              <a:solidFill>
                <a:schemeClr val="dk1"/>
              </a:solidFill>
            </a:endParaRPr>
          </a:p>
          <a:p>
            <a:endParaRPr lang="en-US" sz="1400" dirty="0">
              <a:solidFill>
                <a:schemeClr val="dk1"/>
              </a:solidFill>
            </a:endParaRPr>
          </a:p>
          <a:p>
            <a:r>
              <a:rPr lang="en-US" sz="1400" dirty="0" smtClean="0">
                <a:solidFill>
                  <a:schemeClr val="dk1"/>
                </a:solidFill>
              </a:rPr>
              <a:t>Before doForms</a:t>
            </a:r>
            <a:r>
              <a:rPr lang="en-US" sz="1400" dirty="0">
                <a:solidFill>
                  <a:schemeClr val="dk1"/>
                </a:solidFill>
              </a:rPr>
              <a:t>, the locators took pictures with a digital camera and then transferred the </a:t>
            </a:r>
            <a:r>
              <a:rPr lang="en-US" sz="1400" dirty="0" smtClean="0">
                <a:solidFill>
                  <a:schemeClr val="dk1"/>
                </a:solidFill>
              </a:rPr>
              <a:t>pictures </a:t>
            </a:r>
            <a:r>
              <a:rPr lang="en-US" sz="1400" dirty="0">
                <a:solidFill>
                  <a:schemeClr val="dk1"/>
                </a:solidFill>
              </a:rPr>
              <a:t>to a computer.  They then had to organize and label the photos to the associated ticket.  This was a very </a:t>
            </a:r>
            <a:r>
              <a:rPr lang="en-US" sz="1400" dirty="0" smtClean="0">
                <a:solidFill>
                  <a:schemeClr val="dk1"/>
                </a:solidFill>
              </a:rPr>
              <a:t>time-consuming </a:t>
            </a:r>
            <a:r>
              <a:rPr lang="en-US" sz="1400" dirty="0">
                <a:solidFill>
                  <a:schemeClr val="dk1"/>
                </a:solidFill>
              </a:rPr>
              <a:t>and sometimes confusing </a:t>
            </a:r>
            <a:r>
              <a:rPr lang="en-US" sz="1400" dirty="0" smtClean="0">
                <a:solidFill>
                  <a:schemeClr val="dk1"/>
                </a:solidFill>
              </a:rPr>
              <a:t>process, particularly if </a:t>
            </a:r>
            <a:r>
              <a:rPr lang="en-US" sz="1400" dirty="0">
                <a:solidFill>
                  <a:schemeClr val="dk1"/>
                </a:solidFill>
              </a:rPr>
              <a:t>multiple </a:t>
            </a:r>
            <a:r>
              <a:rPr lang="en-US" sz="1400" dirty="0" smtClean="0">
                <a:solidFill>
                  <a:schemeClr val="dk1"/>
                </a:solidFill>
              </a:rPr>
              <a:t>locations were assessed in a single day. With doForms</a:t>
            </a:r>
            <a:r>
              <a:rPr lang="en-US" sz="1400" dirty="0">
                <a:solidFill>
                  <a:schemeClr val="dk1"/>
                </a:solidFill>
              </a:rPr>
              <a:t>, integration of the photos into the Line Locate form </a:t>
            </a:r>
            <a:r>
              <a:rPr lang="en-US" sz="1400" dirty="0" smtClean="0">
                <a:solidFill>
                  <a:schemeClr val="dk1"/>
                </a:solidFill>
              </a:rPr>
              <a:t>has made </a:t>
            </a:r>
            <a:r>
              <a:rPr lang="en-US" sz="1400" dirty="0">
                <a:solidFill>
                  <a:schemeClr val="dk1"/>
                </a:solidFill>
              </a:rPr>
              <a:t>this part much easier</a:t>
            </a:r>
            <a:r>
              <a:rPr lang="en-US" sz="1400" dirty="0" smtClean="0">
                <a:solidFill>
                  <a:schemeClr val="dk1"/>
                </a:solidFill>
              </a:rPr>
              <a:t>.</a:t>
            </a:r>
            <a:endParaRPr lang="en-US" sz="1400" dirty="0">
              <a:solidFill>
                <a:schemeClr val="dk1"/>
              </a:solidFill>
            </a:endParaRPr>
          </a:p>
          <a:p>
            <a:endParaRPr lang="en-US" sz="1050" dirty="0"/>
          </a:p>
        </p:txBody>
      </p:sp>
      <p:pic>
        <p:nvPicPr>
          <p:cNvPr id="4" name="Picture 3" descr="about_bann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9" y="2496753"/>
            <a:ext cx="4681413" cy="3120941"/>
          </a:xfrm>
          <a:prstGeom prst="rect">
            <a:avLst/>
          </a:prstGeom>
        </p:spPr>
      </p:pic>
    </p:spTree>
    <p:extLst>
      <p:ext uri="{BB962C8B-B14F-4D97-AF65-F5344CB8AC3E}">
        <p14:creationId xmlns:p14="http://schemas.microsoft.com/office/powerpoint/2010/main" val="127413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4941"/>
            <a:ext cx="9143999" cy="800219"/>
          </a:xfrm>
        </p:spPr>
        <p:txBody>
          <a:bodyPr/>
          <a:lstStyle/>
          <a:p>
            <a:r>
              <a:rPr lang="en-US" dirty="0" smtClean="0"/>
              <a:t>In-Depth Case Study: Improving Excavation Management, </a:t>
            </a:r>
            <a:br>
              <a:rPr lang="en-US" dirty="0" smtClean="0"/>
            </a:br>
            <a:r>
              <a:rPr lang="en-US" dirty="0" smtClean="0"/>
              <a:t>City of Brenham, Texas (continued)</a:t>
            </a:r>
            <a:endParaRPr lang="en-US" dirty="0"/>
          </a:p>
        </p:txBody>
      </p:sp>
      <p:sp>
        <p:nvSpPr>
          <p:cNvPr id="3" name="Rectangle 2"/>
          <p:cNvSpPr/>
          <p:nvPr/>
        </p:nvSpPr>
        <p:spPr>
          <a:xfrm>
            <a:off x="667366" y="2059611"/>
            <a:ext cx="3530585" cy="3754874"/>
          </a:xfrm>
          <a:prstGeom prst="rect">
            <a:avLst/>
          </a:prstGeom>
        </p:spPr>
        <p:txBody>
          <a:bodyPr wrap="square">
            <a:spAutoFit/>
          </a:bodyPr>
          <a:lstStyle/>
          <a:p>
            <a:r>
              <a:rPr lang="en-US" sz="1400" dirty="0">
                <a:solidFill>
                  <a:schemeClr val="dk1"/>
                </a:solidFill>
              </a:rPr>
              <a:t> </a:t>
            </a:r>
          </a:p>
          <a:p>
            <a:r>
              <a:rPr lang="en-US" sz="1400" b="1" dirty="0" smtClean="0">
                <a:solidFill>
                  <a:schemeClr val="dk1"/>
                </a:solidFill>
              </a:rPr>
              <a:t>Case 3: Improving compliance</a:t>
            </a:r>
            <a:r>
              <a:rPr lang="en-US" sz="1400" b="1" dirty="0">
                <a:solidFill>
                  <a:schemeClr val="dk1"/>
                </a:solidFill>
              </a:rPr>
              <a:t> </a:t>
            </a:r>
            <a:r>
              <a:rPr lang="en-US" sz="1400" b="1" dirty="0" smtClean="0">
                <a:solidFill>
                  <a:schemeClr val="dk1"/>
                </a:solidFill>
              </a:rPr>
              <a:t>and streamlining reporting</a:t>
            </a:r>
          </a:p>
          <a:p>
            <a:endParaRPr lang="en-US" sz="1400" b="1" dirty="0">
              <a:solidFill>
                <a:schemeClr val="dk1"/>
              </a:solidFill>
            </a:endParaRPr>
          </a:p>
          <a:p>
            <a:r>
              <a:rPr lang="en-US" sz="1400" dirty="0" smtClean="0">
                <a:solidFill>
                  <a:schemeClr val="dk1"/>
                </a:solidFill>
              </a:rPr>
              <a:t>With the Line Locate form in their doForms account, </a:t>
            </a:r>
            <a:r>
              <a:rPr lang="en-US" sz="1400" dirty="0">
                <a:solidFill>
                  <a:schemeClr val="dk1"/>
                </a:solidFill>
              </a:rPr>
              <a:t>the locator </a:t>
            </a:r>
            <a:r>
              <a:rPr lang="en-US" sz="1400" dirty="0" smtClean="0">
                <a:solidFill>
                  <a:schemeClr val="dk1"/>
                </a:solidFill>
              </a:rPr>
              <a:t>can rapidly answer </a:t>
            </a:r>
            <a:r>
              <a:rPr lang="en-US" sz="1400" dirty="0">
                <a:solidFill>
                  <a:schemeClr val="dk1"/>
                </a:solidFill>
              </a:rPr>
              <a:t>a series of questions regarding the utility </a:t>
            </a:r>
            <a:r>
              <a:rPr lang="en-US" sz="1400" dirty="0" smtClean="0">
                <a:solidFill>
                  <a:schemeClr val="dk1"/>
                </a:solidFill>
              </a:rPr>
              <a:t>markings.  This follows </a:t>
            </a:r>
            <a:r>
              <a:rPr lang="en-US" sz="1400" dirty="0">
                <a:solidFill>
                  <a:schemeClr val="dk1"/>
                </a:solidFill>
              </a:rPr>
              <a:t>the TX Railroad Commission </a:t>
            </a:r>
            <a:r>
              <a:rPr lang="en-US" sz="1400" dirty="0" smtClean="0">
                <a:solidFill>
                  <a:schemeClr val="dk1"/>
                </a:solidFill>
              </a:rPr>
              <a:t>rules, </a:t>
            </a:r>
            <a:r>
              <a:rPr lang="en-US" sz="1400" dirty="0" err="1" smtClean="0">
                <a:solidFill>
                  <a:schemeClr val="dk1"/>
                </a:solidFill>
              </a:rPr>
              <a:t>hepling</a:t>
            </a:r>
            <a:r>
              <a:rPr lang="en-US" sz="1400" dirty="0" smtClean="0">
                <a:solidFill>
                  <a:schemeClr val="dk1"/>
                </a:solidFill>
              </a:rPr>
              <a:t> ensure compliance</a:t>
            </a:r>
          </a:p>
          <a:p>
            <a:endParaRPr lang="en-US" sz="1400" dirty="0">
              <a:solidFill>
                <a:schemeClr val="dk1"/>
              </a:solidFill>
            </a:endParaRPr>
          </a:p>
          <a:p>
            <a:r>
              <a:rPr lang="en-US" sz="1400" dirty="0" smtClean="0">
                <a:solidFill>
                  <a:schemeClr val="dk1"/>
                </a:solidFill>
              </a:rPr>
              <a:t>At </a:t>
            </a:r>
            <a:r>
              <a:rPr lang="en-US" sz="1400" dirty="0">
                <a:solidFill>
                  <a:schemeClr val="dk1"/>
                </a:solidFill>
              </a:rPr>
              <a:t>the end of each month, </a:t>
            </a:r>
            <a:r>
              <a:rPr lang="en-US" sz="1400" dirty="0" smtClean="0">
                <a:solidFill>
                  <a:schemeClr val="dk1"/>
                </a:solidFill>
              </a:rPr>
              <a:t>Brenham can easily </a:t>
            </a:r>
            <a:r>
              <a:rPr lang="en-US" sz="1400" dirty="0">
                <a:solidFill>
                  <a:schemeClr val="dk1"/>
                </a:solidFill>
              </a:rPr>
              <a:t>export the line locate </a:t>
            </a:r>
            <a:r>
              <a:rPr lang="en-US" sz="1400" dirty="0" smtClean="0">
                <a:solidFill>
                  <a:schemeClr val="dk1"/>
                </a:solidFill>
              </a:rPr>
              <a:t>data captured in doForms </a:t>
            </a:r>
            <a:r>
              <a:rPr lang="en-US" sz="1400" dirty="0">
                <a:solidFill>
                  <a:schemeClr val="dk1"/>
                </a:solidFill>
              </a:rPr>
              <a:t>into an Excel worksheet and prepare a summary report for </a:t>
            </a:r>
            <a:r>
              <a:rPr lang="en-US" sz="1400" dirty="0" smtClean="0">
                <a:solidFill>
                  <a:schemeClr val="dk1"/>
                </a:solidFill>
              </a:rPr>
              <a:t>management. – saving hours of manual compilation and aggregation</a:t>
            </a:r>
            <a:endParaRPr lang="en-US" sz="1400" dirty="0"/>
          </a:p>
        </p:txBody>
      </p:sp>
      <p:pic>
        <p:nvPicPr>
          <p:cNvPr id="4" name="Picture 3" descr="TLUGroup01.jpg"/>
          <p:cNvPicPr>
            <a:picLocks noChangeAspect="1"/>
          </p:cNvPicPr>
          <p:nvPr/>
        </p:nvPicPr>
        <p:blipFill>
          <a:blip r:embed="rId2">
            <a:alphaModFix amt="61000"/>
            <a:extLst>
              <a:ext uri="{28A0092B-C50C-407E-A947-70E740481C1C}">
                <a14:useLocalDpi xmlns:a14="http://schemas.microsoft.com/office/drawing/2010/main" val="0"/>
              </a:ext>
            </a:extLst>
          </a:blip>
          <a:stretch>
            <a:fillRect/>
          </a:stretch>
        </p:blipFill>
        <p:spPr>
          <a:xfrm>
            <a:off x="5554214" y="1778846"/>
            <a:ext cx="3175146" cy="4328638"/>
          </a:xfrm>
          <a:prstGeom prst="rect">
            <a:avLst/>
          </a:prstGeom>
          <a:ln>
            <a:noFill/>
          </a:ln>
          <a:effectLst>
            <a:softEdge rad="112500"/>
          </a:effectLst>
        </p:spPr>
      </p:pic>
    </p:spTree>
    <p:extLst>
      <p:ext uri="{BB962C8B-B14F-4D97-AF65-F5344CB8AC3E}">
        <p14:creationId xmlns:p14="http://schemas.microsoft.com/office/powerpoint/2010/main" val="47142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extBox 4"/>
          <p:cNvSpPr txBox="1"/>
          <p:nvPr/>
        </p:nvSpPr>
        <p:spPr>
          <a:xfrm>
            <a:off x="1570373" y="4016974"/>
            <a:ext cx="6431695" cy="338554"/>
          </a:xfrm>
          <a:prstGeom prst="rect">
            <a:avLst/>
          </a:prstGeom>
          <a:noFill/>
        </p:spPr>
        <p:txBody>
          <a:bodyPr wrap="square" rtlCol="0">
            <a:spAutoFit/>
          </a:bodyPr>
          <a:lstStyle/>
          <a:p>
            <a:r>
              <a:rPr lang="en-US" sz="1600" dirty="0" smtClean="0">
                <a:hlinkClick r:id="rId2"/>
              </a:rPr>
              <a:t>For more information, visit www.doForms.com</a:t>
            </a:r>
            <a:r>
              <a:rPr lang="en-US" sz="1600" dirty="0" smtClean="0"/>
              <a:t> or call 908</a:t>
            </a:r>
            <a:r>
              <a:rPr lang="en-US" sz="1600" dirty="0"/>
              <a:t>-505-</a:t>
            </a:r>
            <a:r>
              <a:rPr lang="en-US" sz="1600" dirty="0" smtClean="0"/>
              <a:t>9020</a:t>
            </a:r>
            <a:endParaRPr lang="en-US" sz="1600" dirty="0"/>
          </a:p>
        </p:txBody>
      </p:sp>
    </p:spTree>
    <p:extLst>
      <p:ext uri="{BB962C8B-B14F-4D97-AF65-F5344CB8AC3E}">
        <p14:creationId xmlns:p14="http://schemas.microsoft.com/office/powerpoint/2010/main" val="29466638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Doforms</a:t>
            </a:r>
            <a:r>
              <a:rPr lang="en-US" dirty="0" smtClean="0"/>
              <a:t> and Government: Overview</a:t>
            </a:r>
            <a:endParaRPr lang="en-US" dirty="0"/>
          </a:p>
        </p:txBody>
      </p:sp>
      <p:sp>
        <p:nvSpPr>
          <p:cNvPr id="3" name="Text Placeholder 2"/>
          <p:cNvSpPr>
            <a:spLocks noGrp="1"/>
          </p:cNvSpPr>
          <p:nvPr>
            <p:ph type="body" sz="quarter" idx="11"/>
          </p:nvPr>
        </p:nvSpPr>
        <p:spPr>
          <a:xfrm>
            <a:off x="308362" y="1201602"/>
            <a:ext cx="4583071" cy="4990598"/>
          </a:xfrm>
        </p:spPr>
        <p:txBody>
          <a:bodyPr/>
          <a:lstStyle/>
          <a:p>
            <a:r>
              <a:rPr lang="en-US" sz="1800" dirty="0" smtClean="0"/>
              <a:t>200+ state, local, federal government, NGOs, and public utility use cases globally</a:t>
            </a:r>
          </a:p>
          <a:p>
            <a:r>
              <a:rPr lang="en-US" sz="1800" dirty="0" smtClean="0"/>
              <a:t>Horizontal use cases throughout many different governmental functions</a:t>
            </a:r>
          </a:p>
          <a:p>
            <a:pPr lvl="1"/>
            <a:r>
              <a:rPr lang="en-US" sz="1800" dirty="0" smtClean="0"/>
              <a:t>Facility, Utility, Public Works Field Inspection</a:t>
            </a:r>
          </a:p>
          <a:p>
            <a:pPr lvl="1"/>
            <a:r>
              <a:rPr lang="en-US" sz="1800" dirty="0" smtClean="0"/>
              <a:t>Repairs and Maintenance Documentation and Management</a:t>
            </a:r>
          </a:p>
          <a:p>
            <a:pPr lvl="1"/>
            <a:r>
              <a:rPr lang="en-US" sz="1800" dirty="0" smtClean="0"/>
              <a:t>Facilities Documentation</a:t>
            </a:r>
          </a:p>
          <a:p>
            <a:pPr lvl="1"/>
            <a:r>
              <a:rPr lang="en-US" sz="1800" dirty="0" smtClean="0"/>
              <a:t>Data Gathering &amp; In-Field Surveys</a:t>
            </a:r>
          </a:p>
          <a:p>
            <a:pPr lvl="1"/>
            <a:r>
              <a:rPr lang="en-US" sz="1800" dirty="0" smtClean="0"/>
              <a:t>Work Force and Work Flow Management</a:t>
            </a:r>
          </a:p>
          <a:p>
            <a:pPr lvl="1"/>
            <a:r>
              <a:rPr lang="en-US" sz="1800" dirty="0" smtClean="0"/>
              <a:t>Health Services</a:t>
            </a:r>
          </a:p>
          <a:p>
            <a:pPr lvl="1"/>
            <a:r>
              <a:rPr lang="en-US" sz="1800" dirty="0" smtClean="0"/>
              <a:t>Police, Fire, Emergency Response</a:t>
            </a:r>
          </a:p>
          <a:p>
            <a:r>
              <a:rPr lang="en-US" sz="1800" dirty="0" smtClean="0"/>
              <a:t>WSCA (</a:t>
            </a:r>
            <a:r>
              <a:rPr lang="en-US" sz="1800" dirty="0" err="1" smtClean="0"/>
              <a:t>ValuePoint</a:t>
            </a:r>
            <a:r>
              <a:rPr lang="en-US" sz="1800" dirty="0" smtClean="0"/>
              <a:t>) </a:t>
            </a:r>
            <a:r>
              <a:rPr lang="en-US" sz="1800" smtClean="0"/>
              <a:t>registration pending</a:t>
            </a:r>
            <a:endParaRPr lang="en-US" sz="1800" dirty="0" smtClean="0"/>
          </a:p>
        </p:txBody>
      </p:sp>
      <p:pic>
        <p:nvPicPr>
          <p:cNvPr id="4" name="Picture 3" descr="dreamstime_72235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09595" y="1895237"/>
            <a:ext cx="3426251" cy="2975851"/>
          </a:xfrm>
          <a:prstGeom prst="rect">
            <a:avLst/>
          </a:prstGeom>
        </p:spPr>
      </p:pic>
      <p:sp>
        <p:nvSpPr>
          <p:cNvPr id="5" name="Rectangle 4"/>
          <p:cNvSpPr/>
          <p:nvPr/>
        </p:nvSpPr>
        <p:spPr>
          <a:xfrm>
            <a:off x="5509595" y="5018983"/>
            <a:ext cx="3344334" cy="1095992"/>
          </a:xfrm>
          <a:prstGeom prst="rect">
            <a:avLst/>
          </a:prstGeom>
        </p:spPr>
        <p:txBody>
          <a:bodyPr wrap="square">
            <a:spAutoFit/>
          </a:bodyPr>
          <a:lstStyle/>
          <a:p>
            <a:pPr marL="76200" marR="5080">
              <a:lnSpc>
                <a:spcPct val="122000"/>
              </a:lnSpc>
              <a:buSzPct val="104761"/>
              <a:tabLst>
                <a:tab pos="281940" algn="l"/>
              </a:tabLst>
            </a:pPr>
            <a:r>
              <a:rPr lang="en-US" b="1" i="1" dirty="0">
                <a:solidFill>
                  <a:srgbClr val="E65400"/>
                </a:solidFill>
                <a:latin typeface="Helvetica"/>
                <a:cs typeface="Helvetica"/>
              </a:rPr>
              <a:t>doForms has been awarded GSA contract number GS-35F-</a:t>
            </a:r>
            <a:r>
              <a:rPr lang="en-US" b="1" i="1" dirty="0" smtClean="0">
                <a:solidFill>
                  <a:srgbClr val="E65400"/>
                </a:solidFill>
                <a:latin typeface="Helvetica"/>
                <a:cs typeface="Helvetica"/>
              </a:rPr>
              <a:t>415CA</a:t>
            </a:r>
            <a:endParaRPr lang="en-US" b="1" dirty="0">
              <a:solidFill>
                <a:srgbClr val="E65400"/>
              </a:solidFill>
              <a:latin typeface="Helvetica"/>
              <a:cs typeface="Helvetica"/>
            </a:endParaRPr>
          </a:p>
        </p:txBody>
      </p:sp>
    </p:spTree>
    <p:extLst>
      <p:ext uri="{BB962C8B-B14F-4D97-AF65-F5344CB8AC3E}">
        <p14:creationId xmlns:p14="http://schemas.microsoft.com/office/powerpoint/2010/main" val="1234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Cases</a:t>
            </a:r>
            <a:endParaRPr lang="en-US" dirty="0"/>
          </a:p>
        </p:txBody>
      </p:sp>
    </p:spTree>
    <p:extLst>
      <p:ext uri="{BB962C8B-B14F-4D97-AF65-F5344CB8AC3E}">
        <p14:creationId xmlns:p14="http://schemas.microsoft.com/office/powerpoint/2010/main" val="2714206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032532" y="2158428"/>
            <a:ext cx="3292310" cy="3041902"/>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5"/>
          </p:nvPr>
        </p:nvSpPr>
        <p:spPr>
          <a:xfrm>
            <a:off x="382173" y="1644159"/>
            <a:ext cx="3850675" cy="1691232"/>
          </a:xfrm>
        </p:spPr>
        <p:txBody>
          <a:bodyPr/>
          <a:lstStyle/>
          <a:p>
            <a:pPr marL="63500" indent="0">
              <a:buNone/>
            </a:pPr>
            <a:r>
              <a:rPr lang="en-US" sz="1800" dirty="0">
                <a:solidFill>
                  <a:schemeClr val="tx1"/>
                </a:solidFill>
              </a:rPr>
              <a:t>Canton, GA uses </a:t>
            </a:r>
            <a:r>
              <a:rPr lang="en-US" sz="1800" dirty="0" err="1">
                <a:solidFill>
                  <a:schemeClr val="tx1"/>
                </a:solidFill>
              </a:rPr>
              <a:t>doForms</a:t>
            </a:r>
            <a:r>
              <a:rPr lang="en-US" sz="1800" dirty="0">
                <a:solidFill>
                  <a:schemeClr val="tx1"/>
                </a:solidFill>
              </a:rPr>
              <a:t> to create mobile applications that allow their departments to manage work orders throughout the </a:t>
            </a:r>
            <a:r>
              <a:rPr lang="en-US" sz="1800" dirty="0" smtClean="0">
                <a:solidFill>
                  <a:schemeClr val="tx1"/>
                </a:solidFill>
              </a:rPr>
              <a:t>city.</a:t>
            </a:r>
            <a:endParaRPr lang="en-US" sz="1800" dirty="0">
              <a:solidFill>
                <a:schemeClr val="tx1"/>
              </a:solidFill>
            </a:endParaRPr>
          </a:p>
          <a:p>
            <a:pPr marL="0" indent="0">
              <a:buNone/>
            </a:pPr>
            <a:endParaRPr lang="en-US" sz="1800" dirty="0">
              <a:solidFill>
                <a:schemeClr val="tx1"/>
              </a:solidFill>
            </a:endParaRPr>
          </a:p>
        </p:txBody>
      </p:sp>
      <p:sp>
        <p:nvSpPr>
          <p:cNvPr id="11" name="Title 10"/>
          <p:cNvSpPr>
            <a:spLocks noGrp="1"/>
          </p:cNvSpPr>
          <p:nvPr>
            <p:ph type="ctrTitle"/>
          </p:nvPr>
        </p:nvSpPr>
        <p:spPr/>
        <p:txBody>
          <a:bodyPr/>
          <a:lstStyle/>
          <a:p>
            <a:r>
              <a:rPr lang="en-US" dirty="0" smtClean="0"/>
              <a:t>Canton, GA: Workflow and Jobs Management </a:t>
            </a:r>
            <a:endParaRPr lang="en-US" dirty="0"/>
          </a:p>
        </p:txBody>
      </p:sp>
      <p:pic>
        <p:nvPicPr>
          <p:cNvPr id="17" name="Picture 16" descr="testimonials-logo-10.png"/>
          <p:cNvPicPr>
            <a:picLocks noChangeAspect="1"/>
          </p:cNvPicPr>
          <p:nvPr/>
        </p:nvPicPr>
        <p:blipFill rotWithShape="1">
          <a:blip r:embed="rId2">
            <a:extLst>
              <a:ext uri="{28A0092B-C50C-407E-A947-70E740481C1C}">
                <a14:useLocalDpi xmlns:a14="http://schemas.microsoft.com/office/drawing/2010/main" val="0"/>
              </a:ext>
            </a:extLst>
          </a:blip>
          <a:srcRect r="32659"/>
          <a:stretch/>
        </p:blipFill>
        <p:spPr>
          <a:xfrm>
            <a:off x="5528029" y="2545026"/>
            <a:ext cx="2301316" cy="2268707"/>
          </a:xfrm>
          <a:prstGeom prst="rect">
            <a:avLst/>
          </a:prstGeom>
        </p:spPr>
      </p:pic>
      <p:sp>
        <p:nvSpPr>
          <p:cNvPr id="29" name="TextBox 28"/>
          <p:cNvSpPr txBox="1"/>
          <p:nvPr/>
        </p:nvSpPr>
        <p:spPr>
          <a:xfrm>
            <a:off x="382173" y="3162911"/>
            <a:ext cx="4007574" cy="2754600"/>
          </a:xfrm>
          <a:prstGeom prst="rect">
            <a:avLst/>
          </a:prstGeom>
          <a:noFill/>
        </p:spPr>
        <p:txBody>
          <a:bodyPr wrap="square" rtlCol="0">
            <a:spAutoFit/>
          </a:bodyPr>
          <a:lstStyle/>
          <a:p>
            <a:r>
              <a:rPr lang="en-US" i="1" dirty="0" smtClean="0"/>
              <a:t>“By using </a:t>
            </a:r>
            <a:r>
              <a:rPr lang="en-US" i="1" dirty="0" err="1" smtClean="0"/>
              <a:t>doForms</a:t>
            </a:r>
            <a:r>
              <a:rPr lang="en-US" i="1" dirty="0" smtClean="0"/>
              <a:t>, we are able to create mobile applications that allow our departments to manage work orders throughout the city.  It provides us with a more efficient way of collecting data and distributing our work force. By using </a:t>
            </a:r>
            <a:r>
              <a:rPr lang="en-US" i="1" dirty="0" err="1" smtClean="0"/>
              <a:t>doForms</a:t>
            </a:r>
            <a:r>
              <a:rPr lang="en-US" i="1" dirty="0" smtClean="0"/>
              <a:t>, we are able to save time and money.”</a:t>
            </a:r>
          </a:p>
          <a:p>
            <a:r>
              <a:rPr lang="en-US" sz="1100" i="1" dirty="0" smtClean="0"/>
              <a:t>--Camille </a:t>
            </a:r>
            <a:r>
              <a:rPr lang="en-US" sz="1100" i="1" dirty="0" err="1" smtClean="0"/>
              <a:t>Wehs</a:t>
            </a:r>
            <a:r>
              <a:rPr lang="en-US" sz="1100" i="1" dirty="0" smtClean="0"/>
              <a:t>, Director of IT/GIS, City of Canton, GA</a:t>
            </a:r>
          </a:p>
          <a:p>
            <a:r>
              <a:rPr lang="en-US" i="1" dirty="0" smtClean="0"/>
              <a:t> </a:t>
            </a:r>
            <a:endParaRPr lang="en-US" i="1" dirty="0"/>
          </a:p>
        </p:txBody>
      </p:sp>
    </p:spTree>
    <p:extLst>
      <p:ext uri="{BB962C8B-B14F-4D97-AF65-F5344CB8AC3E}">
        <p14:creationId xmlns:p14="http://schemas.microsoft.com/office/powerpoint/2010/main" val="73263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reamstime_1596191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6598" y="1127237"/>
            <a:ext cx="3817968" cy="5727999"/>
          </a:xfrm>
          <a:prstGeom prst="rect">
            <a:avLst/>
          </a:prstGeom>
        </p:spPr>
      </p:pic>
      <p:sp>
        <p:nvSpPr>
          <p:cNvPr id="2" name="Title 1"/>
          <p:cNvSpPr>
            <a:spLocks noGrp="1"/>
          </p:cNvSpPr>
          <p:nvPr>
            <p:ph type="ctrTitle"/>
          </p:nvPr>
        </p:nvSpPr>
        <p:spPr>
          <a:xfrm>
            <a:off x="0" y="364941"/>
            <a:ext cx="9143999" cy="800219"/>
          </a:xfrm>
        </p:spPr>
        <p:txBody>
          <a:bodyPr/>
          <a:lstStyle/>
          <a:p>
            <a:r>
              <a:rPr lang="en-US" dirty="0" smtClean="0"/>
              <a:t>Large Public School System: </a:t>
            </a:r>
            <a:br>
              <a:rPr lang="en-US" dirty="0" smtClean="0"/>
            </a:br>
            <a:r>
              <a:rPr lang="en-US" dirty="0" smtClean="0"/>
              <a:t>Program Compliance Monitoring</a:t>
            </a:r>
            <a:endParaRPr lang="en-US" dirty="0"/>
          </a:p>
        </p:txBody>
      </p:sp>
      <p:sp>
        <p:nvSpPr>
          <p:cNvPr id="4" name="Text Placeholder 3"/>
          <p:cNvSpPr>
            <a:spLocks noGrp="1"/>
          </p:cNvSpPr>
          <p:nvPr>
            <p:ph type="body" sz="quarter" idx="11"/>
          </p:nvPr>
        </p:nvSpPr>
        <p:spPr>
          <a:xfrm>
            <a:off x="465137" y="2160334"/>
            <a:ext cx="4400181" cy="3174716"/>
          </a:xfrm>
        </p:spPr>
        <p:txBody>
          <a:bodyPr/>
          <a:lstStyle/>
          <a:p>
            <a:pPr marL="0" lvl="0" indent="0">
              <a:buNone/>
            </a:pPr>
            <a:r>
              <a:rPr lang="en-US" sz="1800" dirty="0"/>
              <a:t>One of the largest public schools systems in the U.S. uses doForms to monitor special education classes and ensure</a:t>
            </a:r>
            <a:r>
              <a:rPr lang="en-US" sz="1800" dirty="0" smtClean="0"/>
              <a:t>:</a:t>
            </a:r>
          </a:p>
          <a:p>
            <a:pPr marL="0" lvl="0" indent="0">
              <a:buNone/>
            </a:pPr>
            <a:endParaRPr lang="en-US" sz="1800" dirty="0"/>
          </a:p>
          <a:p>
            <a:r>
              <a:rPr lang="en-US" sz="1800" dirty="0"/>
              <a:t>Compliance with preferred lesson plans and pedagogy</a:t>
            </a:r>
          </a:p>
          <a:p>
            <a:r>
              <a:rPr lang="en-US" sz="1800" dirty="0"/>
              <a:t>Classroom safety and cleanliness</a:t>
            </a:r>
          </a:p>
          <a:p>
            <a:r>
              <a:rPr lang="en-US" sz="1800" dirty="0"/>
              <a:t>Student safety and monitoring practices</a:t>
            </a:r>
          </a:p>
          <a:p>
            <a:endParaRPr lang="en-US" sz="1800" dirty="0"/>
          </a:p>
        </p:txBody>
      </p:sp>
    </p:spTree>
    <p:extLst>
      <p:ext uri="{BB962C8B-B14F-4D97-AF65-F5344CB8AC3E}">
        <p14:creationId xmlns:p14="http://schemas.microsoft.com/office/powerpoint/2010/main" val="38737039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4941"/>
            <a:ext cx="6663009" cy="1200329"/>
          </a:xfrm>
        </p:spPr>
        <p:txBody>
          <a:bodyPr/>
          <a:lstStyle/>
          <a:p>
            <a:r>
              <a:rPr lang="en-US" dirty="0" smtClean="0"/>
              <a:t>Military Base Management &amp; Inspection: Water Supply Maintenance and Environmental Compliance</a:t>
            </a:r>
            <a:endParaRPr lang="en-US" dirty="0"/>
          </a:p>
        </p:txBody>
      </p:sp>
      <p:sp>
        <p:nvSpPr>
          <p:cNvPr id="5" name="Rectangle 4"/>
          <p:cNvSpPr/>
          <p:nvPr/>
        </p:nvSpPr>
        <p:spPr>
          <a:xfrm>
            <a:off x="310614" y="2567182"/>
            <a:ext cx="5223603" cy="2308324"/>
          </a:xfrm>
          <a:prstGeom prst="rect">
            <a:avLst/>
          </a:prstGeom>
        </p:spPr>
        <p:txBody>
          <a:bodyPr wrap="square">
            <a:spAutoFit/>
          </a:bodyPr>
          <a:lstStyle/>
          <a:p>
            <a:pPr marL="9525" lvl="1" indent="0">
              <a:buNone/>
            </a:pPr>
            <a:r>
              <a:rPr lang="en-US" dirty="0"/>
              <a:t>A </a:t>
            </a:r>
            <a:r>
              <a:rPr lang="en-US" dirty="0" smtClean="0"/>
              <a:t>subcontractor to the U.S</a:t>
            </a:r>
            <a:r>
              <a:rPr lang="en-US" dirty="0"/>
              <a:t>. military </a:t>
            </a:r>
            <a:r>
              <a:rPr lang="en-US" dirty="0" smtClean="0"/>
              <a:t>uses </a:t>
            </a:r>
            <a:r>
              <a:rPr lang="en-US" dirty="0" err="1" smtClean="0"/>
              <a:t>doForms</a:t>
            </a:r>
            <a:r>
              <a:rPr lang="en-US" dirty="0" smtClean="0"/>
              <a:t> </a:t>
            </a:r>
            <a:r>
              <a:rPr lang="en-US" dirty="0"/>
              <a:t>to inspect </a:t>
            </a:r>
            <a:r>
              <a:rPr lang="en-US" dirty="0" smtClean="0"/>
              <a:t>utilities and ensure water use and environmental compliance for Ft. </a:t>
            </a:r>
            <a:r>
              <a:rPr lang="en-US" dirty="0" err="1" smtClean="0"/>
              <a:t>Benning</a:t>
            </a:r>
            <a:r>
              <a:rPr lang="en-US" dirty="0" smtClean="0"/>
              <a:t>, GA. </a:t>
            </a:r>
            <a:endParaRPr lang="en-US" dirty="0"/>
          </a:p>
          <a:p>
            <a:pPr marL="9525" lvl="1" indent="0">
              <a:buNone/>
            </a:pPr>
            <a:endParaRPr lang="en-US" dirty="0"/>
          </a:p>
          <a:p>
            <a:pPr marL="9525" lvl="1" indent="0">
              <a:buNone/>
            </a:pPr>
            <a:r>
              <a:rPr lang="en-US" dirty="0" smtClean="0"/>
              <a:t>The subcontractor </a:t>
            </a:r>
            <a:r>
              <a:rPr lang="en-US" dirty="0"/>
              <a:t>reports that  it has cut the time it takes to complete and document </a:t>
            </a:r>
            <a:r>
              <a:rPr lang="en-US" dirty="0" smtClean="0"/>
              <a:t>inspections </a:t>
            </a:r>
            <a:r>
              <a:rPr lang="en-US" dirty="0"/>
              <a:t>by over 75</a:t>
            </a:r>
            <a:r>
              <a:rPr lang="en-US" dirty="0" smtClean="0"/>
              <a:t>%: “What used to take us 6 days now takes 1.”</a:t>
            </a:r>
            <a:endParaRPr lang="en-US" dirty="0"/>
          </a:p>
        </p:txBody>
      </p:sp>
      <p:pic>
        <p:nvPicPr>
          <p:cNvPr id="6" name="Picture 5" descr="dreamstime_1464020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4555061" y="2237706"/>
            <a:ext cx="6618498" cy="2622089"/>
          </a:xfrm>
          <a:prstGeom prst="rect">
            <a:avLst/>
          </a:prstGeom>
        </p:spPr>
      </p:pic>
    </p:spTree>
    <p:extLst>
      <p:ext uri="{BB962C8B-B14F-4D97-AF65-F5344CB8AC3E}">
        <p14:creationId xmlns:p14="http://schemas.microsoft.com/office/powerpoint/2010/main" val="170170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4941"/>
            <a:ext cx="9143999" cy="800219"/>
          </a:xfrm>
        </p:spPr>
        <p:txBody>
          <a:bodyPr/>
          <a:lstStyle/>
          <a:p>
            <a:r>
              <a:rPr lang="en-US" dirty="0" smtClean="0"/>
              <a:t>Utilities Maintenance:</a:t>
            </a:r>
            <a:br>
              <a:rPr lang="en-US" dirty="0" smtClean="0"/>
            </a:br>
            <a:r>
              <a:rPr lang="en-US" dirty="0" smtClean="0"/>
              <a:t>Gas Transmission Facilities Inspection</a:t>
            </a:r>
            <a:endParaRPr lang="en-US" dirty="0"/>
          </a:p>
        </p:txBody>
      </p:sp>
      <p:pic>
        <p:nvPicPr>
          <p:cNvPr id="4" name="Picture 3" descr="dreamstime_xxl_637792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8180" y="2159436"/>
            <a:ext cx="4469115" cy="3250065"/>
          </a:xfrm>
          <a:prstGeom prst="rect">
            <a:avLst/>
          </a:prstGeom>
        </p:spPr>
      </p:pic>
      <p:sp>
        <p:nvSpPr>
          <p:cNvPr id="5" name="Rectangle 4"/>
          <p:cNvSpPr/>
          <p:nvPr/>
        </p:nvSpPr>
        <p:spPr>
          <a:xfrm>
            <a:off x="377692" y="2127486"/>
            <a:ext cx="4278576" cy="3139321"/>
          </a:xfrm>
          <a:prstGeom prst="rect">
            <a:avLst/>
          </a:prstGeom>
        </p:spPr>
        <p:txBody>
          <a:bodyPr wrap="square">
            <a:spAutoFit/>
          </a:bodyPr>
          <a:lstStyle/>
          <a:p>
            <a:pPr lvl="0"/>
            <a:r>
              <a:rPr lang="en-US" dirty="0"/>
              <a:t>One of the largest West Coast </a:t>
            </a:r>
            <a:r>
              <a:rPr lang="en-US" dirty="0" smtClean="0"/>
              <a:t>utilities, Pacific Gas &amp; Electric, </a:t>
            </a:r>
            <a:r>
              <a:rPr lang="en-US" dirty="0"/>
              <a:t>employs </a:t>
            </a:r>
            <a:r>
              <a:rPr lang="en-US" dirty="0" err="1"/>
              <a:t>doForms</a:t>
            </a:r>
            <a:r>
              <a:rPr lang="en-US" dirty="0"/>
              <a:t> in its gas transmission operations for maintenance and inspection services.  </a:t>
            </a:r>
          </a:p>
          <a:p>
            <a:pPr lvl="0"/>
            <a:endParaRPr lang="en-US" dirty="0"/>
          </a:p>
          <a:p>
            <a:pPr lvl="0"/>
            <a:r>
              <a:rPr lang="en-US" dirty="0" smtClean="0"/>
              <a:t>“</a:t>
            </a:r>
            <a:r>
              <a:rPr lang="en-US" dirty="0"/>
              <a:t>We can save money and training by having people who work on the collected data for analysis rather than doing heavy lifting data work in the field.”</a:t>
            </a:r>
          </a:p>
        </p:txBody>
      </p:sp>
    </p:spTree>
    <p:extLst>
      <p:ext uri="{BB962C8B-B14F-4D97-AF65-F5344CB8AC3E}">
        <p14:creationId xmlns:p14="http://schemas.microsoft.com/office/powerpoint/2010/main" val="166947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tolia_52702215_XS.jpg"/>
          <p:cNvPicPr>
            <a:picLocks noChangeAspect="1"/>
          </p:cNvPicPr>
          <p:nvPr/>
        </p:nvPicPr>
        <p:blipFill rotWithShape="1">
          <a:blip r:embed="rId2">
            <a:grayscl/>
            <a:extLst>
              <a:ext uri="{28A0092B-C50C-407E-A947-70E740481C1C}">
                <a14:useLocalDpi xmlns:a14="http://schemas.microsoft.com/office/drawing/2010/main" val="0"/>
              </a:ext>
            </a:extLst>
          </a:blip>
          <a:srcRect l="21881"/>
          <a:stretch/>
        </p:blipFill>
        <p:spPr>
          <a:xfrm>
            <a:off x="0" y="213718"/>
            <a:ext cx="7599745" cy="6644281"/>
          </a:xfrm>
          <a:prstGeom prst="rect">
            <a:avLst/>
          </a:prstGeom>
        </p:spPr>
      </p:pic>
      <p:sp>
        <p:nvSpPr>
          <p:cNvPr id="2" name="Title 1"/>
          <p:cNvSpPr>
            <a:spLocks noGrp="1"/>
          </p:cNvSpPr>
          <p:nvPr>
            <p:ph type="ctrTitle"/>
          </p:nvPr>
        </p:nvSpPr>
        <p:spPr>
          <a:xfrm>
            <a:off x="1392208" y="256444"/>
            <a:ext cx="7751791" cy="800219"/>
          </a:xfrm>
        </p:spPr>
        <p:txBody>
          <a:bodyPr/>
          <a:lstStyle/>
          <a:p>
            <a:pPr lvl="0">
              <a:spcBef>
                <a:spcPts val="0"/>
              </a:spcBef>
            </a:pPr>
            <a:r>
              <a:rPr lang="en-US" dirty="0" smtClean="0">
                <a:solidFill>
                  <a:srgbClr val="6C6C6C"/>
                </a:solidFill>
                <a:ea typeface="+mn-ea"/>
                <a:cs typeface="+mn-cs"/>
              </a:rPr>
              <a:t>National Center for Biotechnology Information: Global Field Data Collection</a:t>
            </a:r>
            <a:endParaRPr lang="en-US" dirty="0">
              <a:solidFill>
                <a:srgbClr val="6C6C6C"/>
              </a:solidFill>
            </a:endParaRPr>
          </a:p>
        </p:txBody>
      </p:sp>
      <p:sp>
        <p:nvSpPr>
          <p:cNvPr id="7" name="Text Placeholder 2"/>
          <p:cNvSpPr txBox="1">
            <a:spLocks/>
          </p:cNvSpPr>
          <p:nvPr/>
        </p:nvSpPr>
        <p:spPr>
          <a:xfrm>
            <a:off x="5813080" y="1816848"/>
            <a:ext cx="2956693" cy="28153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1800" dirty="0" err="1" smtClean="0">
                <a:solidFill>
                  <a:srgbClr val="6C6C6C"/>
                </a:solidFill>
              </a:rPr>
              <a:t>doForms</a:t>
            </a:r>
            <a:r>
              <a:rPr lang="en-US" sz="1800" dirty="0" smtClean="0">
                <a:solidFill>
                  <a:srgbClr val="6C6C6C"/>
                </a:solidFill>
              </a:rPr>
              <a:t> is used as part of of an international, global effort to combat the HIV epidemic. Scientists are using </a:t>
            </a:r>
            <a:r>
              <a:rPr lang="en-US" sz="1800" dirty="0" err="1" smtClean="0">
                <a:solidFill>
                  <a:srgbClr val="6C6C6C"/>
                </a:solidFill>
              </a:rPr>
              <a:t>doForms</a:t>
            </a:r>
            <a:r>
              <a:rPr lang="en-US" sz="1800" dirty="0" smtClean="0">
                <a:solidFill>
                  <a:srgbClr val="6C6C6C"/>
                </a:solidFill>
              </a:rPr>
              <a:t> to collect data, including survey responses, barcodes for biological samples, and GPS coordinates for study sites</a:t>
            </a:r>
          </a:p>
        </p:txBody>
      </p:sp>
      <p:sp>
        <p:nvSpPr>
          <p:cNvPr id="9" name="Rectangle 8"/>
          <p:cNvSpPr/>
          <p:nvPr/>
        </p:nvSpPr>
        <p:spPr>
          <a:xfrm>
            <a:off x="4326220" y="5131155"/>
            <a:ext cx="4706322" cy="1492716"/>
          </a:xfrm>
          <a:prstGeom prst="rect">
            <a:avLst/>
          </a:prstGeom>
        </p:spPr>
        <p:txBody>
          <a:bodyPr wrap="square">
            <a:spAutoFit/>
          </a:bodyPr>
          <a:lstStyle/>
          <a:p>
            <a:pPr>
              <a:spcAft>
                <a:spcPts val="600"/>
              </a:spcAft>
            </a:pPr>
            <a:r>
              <a:rPr lang="en-US" sz="1400" i="1" dirty="0">
                <a:solidFill>
                  <a:srgbClr val="6C6C6C"/>
                </a:solidFill>
              </a:rPr>
              <a:t>“This easy-to-use platform simplifies and facilitates the design and creation of data collection instruments, as well as the collection, management, and analysis of data… immensely improving the quality of our w</a:t>
            </a:r>
            <a:r>
              <a:rPr lang="en-US" sz="1400" i="1" dirty="0" smtClean="0">
                <a:solidFill>
                  <a:srgbClr val="6C6C6C"/>
                </a:solidFill>
              </a:rPr>
              <a:t>ork</a:t>
            </a:r>
            <a:r>
              <a:rPr lang="en-US" sz="1400" i="1" dirty="0">
                <a:solidFill>
                  <a:srgbClr val="6C6C6C"/>
                </a:solidFill>
              </a:rPr>
              <a:t>, while saving us both time and money.</a:t>
            </a:r>
            <a:r>
              <a:rPr lang="en-US" sz="1400" i="1" dirty="0" smtClean="0">
                <a:solidFill>
                  <a:srgbClr val="6C6C6C"/>
                </a:solidFill>
              </a:rPr>
              <a:t>”-- </a:t>
            </a:r>
            <a:r>
              <a:rPr lang="en-US" sz="1050" i="1" dirty="0" smtClean="0">
                <a:solidFill>
                  <a:srgbClr val="6C6C6C"/>
                </a:solidFill>
              </a:rPr>
              <a:t>Stephen Delgado, Senior Epidemiologist Consultant, HIV Prevention &amp; Control, Central America Operations</a:t>
            </a:r>
            <a:endParaRPr lang="en-US" sz="1050" i="1" dirty="0">
              <a:solidFill>
                <a:srgbClr val="6C6C6C"/>
              </a:solidFill>
            </a:endParaRPr>
          </a:p>
        </p:txBody>
      </p:sp>
      <p:pic>
        <p:nvPicPr>
          <p:cNvPr id="11" name="Picture 10" descr="NCBI-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755" y="1537941"/>
            <a:ext cx="1590655" cy="906673"/>
          </a:xfrm>
          <a:prstGeom prst="rect">
            <a:avLst/>
          </a:prstGeom>
        </p:spPr>
      </p:pic>
    </p:spTree>
    <p:extLst>
      <p:ext uri="{BB962C8B-B14F-4D97-AF65-F5344CB8AC3E}">
        <p14:creationId xmlns:p14="http://schemas.microsoft.com/office/powerpoint/2010/main" val="18698346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4941"/>
            <a:ext cx="9143999" cy="800219"/>
          </a:xfrm>
        </p:spPr>
        <p:txBody>
          <a:bodyPr/>
          <a:lstStyle/>
          <a:p>
            <a:r>
              <a:rPr lang="en-US" dirty="0" smtClean="0"/>
              <a:t>In-Depth Case Study: Improving Excavation Management, </a:t>
            </a:r>
            <a:br>
              <a:rPr lang="en-US" dirty="0" smtClean="0"/>
            </a:br>
            <a:r>
              <a:rPr lang="en-US" dirty="0" smtClean="0"/>
              <a:t>City of Brenham, Texas</a:t>
            </a:r>
            <a:endParaRPr lang="en-US" dirty="0"/>
          </a:p>
        </p:txBody>
      </p:sp>
      <p:sp>
        <p:nvSpPr>
          <p:cNvPr id="3" name="Rectangle 2"/>
          <p:cNvSpPr/>
          <p:nvPr/>
        </p:nvSpPr>
        <p:spPr>
          <a:xfrm>
            <a:off x="174312" y="1945415"/>
            <a:ext cx="4872983" cy="4216539"/>
          </a:xfrm>
          <a:prstGeom prst="rect">
            <a:avLst/>
          </a:prstGeom>
        </p:spPr>
        <p:txBody>
          <a:bodyPr wrap="square">
            <a:spAutoFit/>
          </a:bodyPr>
          <a:lstStyle/>
          <a:p>
            <a:r>
              <a:rPr lang="en-US" sz="1400" dirty="0">
                <a:solidFill>
                  <a:schemeClr val="dk1"/>
                </a:solidFill>
              </a:rPr>
              <a:t> </a:t>
            </a:r>
            <a:r>
              <a:rPr lang="en-US" sz="1600" b="1" dirty="0" smtClean="0">
                <a:solidFill>
                  <a:schemeClr val="dk1"/>
                </a:solidFill>
              </a:rPr>
              <a:t>Case 1: Streamlining dispatches for digging.</a:t>
            </a:r>
            <a:r>
              <a:rPr lang="en-US" sz="1400" dirty="0" smtClean="0">
                <a:solidFill>
                  <a:schemeClr val="dk1"/>
                </a:solidFill>
              </a:rPr>
              <a:t>  </a:t>
            </a:r>
          </a:p>
          <a:p>
            <a:endParaRPr lang="en-US" sz="1400" dirty="0">
              <a:solidFill>
                <a:schemeClr val="dk1"/>
              </a:solidFill>
            </a:endParaRPr>
          </a:p>
          <a:p>
            <a:r>
              <a:rPr lang="en-US" sz="1400" dirty="0" smtClean="0">
                <a:solidFill>
                  <a:schemeClr val="dk1"/>
                </a:solidFill>
              </a:rPr>
              <a:t>In </a:t>
            </a:r>
            <a:r>
              <a:rPr lang="en-US" sz="1400" dirty="0">
                <a:solidFill>
                  <a:schemeClr val="dk1"/>
                </a:solidFill>
              </a:rPr>
              <a:t>Texas (and many other states), any digging to a depth greater than 16 inches requires a call to </a:t>
            </a:r>
            <a:r>
              <a:rPr lang="en-US" sz="1400" dirty="0" smtClean="0">
                <a:solidFill>
                  <a:schemeClr val="dk1"/>
                </a:solidFill>
              </a:rPr>
              <a:t>the Texas </a:t>
            </a:r>
            <a:r>
              <a:rPr lang="en-US" sz="1400" dirty="0">
                <a:solidFill>
                  <a:schemeClr val="dk1"/>
                </a:solidFill>
              </a:rPr>
              <a:t>811 Call </a:t>
            </a:r>
            <a:r>
              <a:rPr lang="en-US" sz="1400" dirty="0" smtClean="0">
                <a:solidFill>
                  <a:schemeClr val="dk1"/>
                </a:solidFill>
              </a:rPr>
              <a:t>Center, which dispatches </a:t>
            </a:r>
            <a:r>
              <a:rPr lang="en-US" sz="1400" dirty="0">
                <a:solidFill>
                  <a:schemeClr val="dk1"/>
                </a:solidFill>
              </a:rPr>
              <a:t>a "ticket" to the utility company.  The utility company then has 48 hours to mark the utility lines in the area of the excavation site.  </a:t>
            </a:r>
            <a:endParaRPr lang="en-US" sz="1400" dirty="0" smtClean="0">
              <a:solidFill>
                <a:schemeClr val="dk1"/>
              </a:solidFill>
            </a:endParaRPr>
          </a:p>
          <a:p>
            <a:endParaRPr lang="en-US" sz="1400" dirty="0" smtClean="0">
              <a:solidFill>
                <a:schemeClr val="dk1"/>
              </a:solidFill>
            </a:endParaRPr>
          </a:p>
          <a:p>
            <a:r>
              <a:rPr lang="en-US" sz="1400" dirty="0" smtClean="0">
                <a:solidFill>
                  <a:schemeClr val="dk1"/>
                </a:solidFill>
              </a:rPr>
              <a:t>Before doForms, the utilities’ line </a:t>
            </a:r>
            <a:r>
              <a:rPr lang="en-US" sz="1400" dirty="0">
                <a:solidFill>
                  <a:schemeClr val="dk1"/>
                </a:solidFill>
              </a:rPr>
              <a:t>locators </a:t>
            </a:r>
            <a:r>
              <a:rPr lang="en-US" sz="1400" dirty="0" smtClean="0">
                <a:solidFill>
                  <a:schemeClr val="dk1"/>
                </a:solidFill>
              </a:rPr>
              <a:t>would be </a:t>
            </a:r>
            <a:r>
              <a:rPr lang="en-US" sz="1400" dirty="0">
                <a:solidFill>
                  <a:schemeClr val="dk1"/>
                </a:solidFill>
              </a:rPr>
              <a:t>contacted by </a:t>
            </a:r>
            <a:r>
              <a:rPr lang="en-US" sz="1400" dirty="0" smtClean="0">
                <a:solidFill>
                  <a:schemeClr val="dk1"/>
                </a:solidFill>
              </a:rPr>
              <a:t>the </a:t>
            </a:r>
            <a:r>
              <a:rPr lang="en-US" sz="1400" dirty="0">
                <a:solidFill>
                  <a:schemeClr val="dk1"/>
                </a:solidFill>
              </a:rPr>
              <a:t>office whenever </a:t>
            </a:r>
            <a:r>
              <a:rPr lang="en-US" sz="1400" dirty="0" smtClean="0">
                <a:solidFill>
                  <a:schemeClr val="dk1"/>
                </a:solidFill>
              </a:rPr>
              <a:t>an </a:t>
            </a:r>
            <a:r>
              <a:rPr lang="en-US" sz="1400" dirty="0">
                <a:solidFill>
                  <a:schemeClr val="dk1"/>
                </a:solidFill>
              </a:rPr>
              <a:t>811 ticket was </a:t>
            </a:r>
            <a:r>
              <a:rPr lang="en-US" sz="1400" dirty="0" smtClean="0">
                <a:solidFill>
                  <a:schemeClr val="dk1"/>
                </a:solidFill>
              </a:rPr>
              <a:t>received; the physical </a:t>
            </a:r>
            <a:r>
              <a:rPr lang="en-US" sz="1400" dirty="0">
                <a:solidFill>
                  <a:schemeClr val="dk1"/>
                </a:solidFill>
              </a:rPr>
              <a:t>ticket </a:t>
            </a:r>
            <a:r>
              <a:rPr lang="en-US" sz="1400" dirty="0" smtClean="0">
                <a:solidFill>
                  <a:schemeClr val="dk1"/>
                </a:solidFill>
              </a:rPr>
              <a:t>was then </a:t>
            </a:r>
            <a:r>
              <a:rPr lang="en-US" sz="1400" dirty="0">
                <a:solidFill>
                  <a:schemeClr val="dk1"/>
                </a:solidFill>
              </a:rPr>
              <a:t>placed in an </a:t>
            </a:r>
            <a:r>
              <a:rPr lang="en-US" sz="1400" dirty="0" smtClean="0">
                <a:solidFill>
                  <a:schemeClr val="dk1"/>
                </a:solidFill>
              </a:rPr>
              <a:t>outbox </a:t>
            </a:r>
            <a:r>
              <a:rPr lang="en-US" sz="1400" dirty="0">
                <a:solidFill>
                  <a:schemeClr val="dk1"/>
                </a:solidFill>
              </a:rPr>
              <a:t>for </a:t>
            </a:r>
            <a:r>
              <a:rPr lang="en-US" sz="1400" dirty="0" smtClean="0">
                <a:solidFill>
                  <a:schemeClr val="dk1"/>
                </a:solidFill>
              </a:rPr>
              <a:t>pickup by the line locator. The locator </a:t>
            </a:r>
            <a:r>
              <a:rPr lang="en-US" sz="1400" dirty="0">
                <a:solidFill>
                  <a:schemeClr val="dk1"/>
                </a:solidFill>
              </a:rPr>
              <a:t>would have to drive in repeatedly from the field throughout the day to </a:t>
            </a:r>
            <a:r>
              <a:rPr lang="en-US" sz="1400" dirty="0" smtClean="0">
                <a:solidFill>
                  <a:schemeClr val="dk1"/>
                </a:solidFill>
              </a:rPr>
              <a:t>pick up </a:t>
            </a:r>
            <a:r>
              <a:rPr lang="en-US" sz="1400" dirty="0">
                <a:solidFill>
                  <a:schemeClr val="dk1"/>
                </a:solidFill>
              </a:rPr>
              <a:t>new tickets and drop off completed tickets. </a:t>
            </a:r>
            <a:endParaRPr lang="en-US" sz="1400" dirty="0" smtClean="0">
              <a:solidFill>
                <a:schemeClr val="dk1"/>
              </a:solidFill>
            </a:endParaRPr>
          </a:p>
          <a:p>
            <a:endParaRPr lang="en-US" sz="1400" dirty="0">
              <a:solidFill>
                <a:schemeClr val="dk1"/>
              </a:solidFill>
            </a:endParaRPr>
          </a:p>
          <a:p>
            <a:r>
              <a:rPr lang="en-US" sz="1400" dirty="0">
                <a:solidFill>
                  <a:schemeClr val="dk1"/>
                </a:solidFill>
              </a:rPr>
              <a:t> With </a:t>
            </a:r>
            <a:r>
              <a:rPr lang="en-US" sz="1400" dirty="0" smtClean="0">
                <a:solidFill>
                  <a:schemeClr val="dk1"/>
                </a:solidFill>
              </a:rPr>
              <a:t>doForms </a:t>
            </a:r>
            <a:r>
              <a:rPr lang="en-US" sz="1400" dirty="0">
                <a:solidFill>
                  <a:schemeClr val="dk1"/>
                </a:solidFill>
              </a:rPr>
              <a:t>Dispatch, the locators can stay out in the field and receive and send </a:t>
            </a:r>
            <a:r>
              <a:rPr lang="en-US" sz="1400" dirty="0" smtClean="0">
                <a:solidFill>
                  <a:schemeClr val="dk1"/>
                </a:solidFill>
              </a:rPr>
              <a:t>tickets, making them more efficient and responsive –</a:t>
            </a:r>
            <a:r>
              <a:rPr lang="en-US" sz="1400" dirty="0">
                <a:solidFill>
                  <a:schemeClr val="dk1"/>
                </a:solidFill>
              </a:rPr>
              <a:t> </a:t>
            </a:r>
            <a:r>
              <a:rPr lang="en-US" sz="1400" dirty="0" smtClean="0">
                <a:solidFill>
                  <a:schemeClr val="dk1"/>
                </a:solidFill>
              </a:rPr>
              <a:t>and Brenham reduces its inefficient paper flow.</a:t>
            </a:r>
            <a:r>
              <a:rPr lang="en-US" sz="1400" dirty="0">
                <a:solidFill>
                  <a:schemeClr val="dk1"/>
                </a:solidFill>
              </a:rPr>
              <a:t> </a:t>
            </a:r>
          </a:p>
        </p:txBody>
      </p:sp>
      <p:pic>
        <p:nvPicPr>
          <p:cNvPr id="5" name="Picture 4" descr="r4d030693_50g_642x46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2068" y="2689710"/>
            <a:ext cx="3625819" cy="2609235"/>
          </a:xfrm>
          <a:prstGeom prst="rect">
            <a:avLst/>
          </a:prstGeom>
        </p:spPr>
      </p:pic>
      <p:sp>
        <p:nvSpPr>
          <p:cNvPr id="6" name="Rectangle 5"/>
          <p:cNvSpPr/>
          <p:nvPr/>
        </p:nvSpPr>
        <p:spPr>
          <a:xfrm>
            <a:off x="409031" y="1229732"/>
            <a:ext cx="7836177" cy="646331"/>
          </a:xfrm>
          <a:prstGeom prst="rect">
            <a:avLst/>
          </a:prstGeom>
        </p:spPr>
        <p:txBody>
          <a:bodyPr wrap="square">
            <a:spAutoFit/>
          </a:bodyPr>
          <a:lstStyle/>
          <a:p>
            <a:r>
              <a:rPr lang="en-US" b="1" dirty="0">
                <a:solidFill>
                  <a:schemeClr val="dk1"/>
                </a:solidFill>
              </a:rPr>
              <a:t>Brenham, Texas is using doForms extensively in monitoring and controlling excavation and </a:t>
            </a:r>
            <a:r>
              <a:rPr lang="en-US" b="1" dirty="0" smtClean="0">
                <a:solidFill>
                  <a:schemeClr val="dk1"/>
                </a:solidFill>
              </a:rPr>
              <a:t>digging</a:t>
            </a:r>
            <a:endParaRPr lang="en-US" b="1" dirty="0">
              <a:solidFill>
                <a:schemeClr val="dk1"/>
              </a:solidFill>
            </a:endParaRPr>
          </a:p>
        </p:txBody>
      </p:sp>
    </p:spTree>
    <p:extLst>
      <p:ext uri="{BB962C8B-B14F-4D97-AF65-F5344CB8AC3E}">
        <p14:creationId xmlns:p14="http://schemas.microsoft.com/office/powerpoint/2010/main" val="2543006749"/>
      </p:ext>
    </p:extLst>
  </p:cSld>
  <p:clrMapOvr>
    <a:masterClrMapping/>
  </p:clrMapOvr>
</p:sld>
</file>

<file path=ppt/theme/theme1.xml><?xml version="1.0" encoding="utf-8"?>
<a:theme xmlns:a="http://schemas.openxmlformats.org/drawingml/2006/main" name="Default Theme">
  <a:themeElements>
    <a:clrScheme name="DF-CP">
      <a:dk1>
        <a:srgbClr val="6C6C6C"/>
      </a:dk1>
      <a:lt1>
        <a:sysClr val="window" lastClr="FFFFFF"/>
      </a:lt1>
      <a:dk2>
        <a:srgbClr val="6C6C6C"/>
      </a:dk2>
      <a:lt2>
        <a:srgbClr val="FFFFFF"/>
      </a:lt2>
      <a:accent1>
        <a:srgbClr val="2A4E69"/>
      </a:accent1>
      <a:accent2>
        <a:srgbClr val="DB3D1C"/>
      </a:accent2>
      <a:accent3>
        <a:srgbClr val="135380"/>
      </a:accent3>
      <a:accent4>
        <a:srgbClr val="434448"/>
      </a:accent4>
      <a:accent5>
        <a:srgbClr val="878887"/>
      </a:accent5>
      <a:accent6>
        <a:srgbClr val="1C2832"/>
      </a:accent6>
      <a:hlink>
        <a:srgbClr val="135380"/>
      </a:hlink>
      <a:folHlink>
        <a:srgbClr val="1350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34431</TotalTime>
  <Words>602</Words>
  <Application>Microsoft Macintosh PowerPoint</Application>
  <PresentationFormat>On-screen Show (4:3)</PresentationFormat>
  <Paragraphs>70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Theme</vt:lpstr>
      <vt:lpstr>PowerPoint Presentation</vt:lpstr>
      <vt:lpstr>Doforms and Government: Overview</vt:lpstr>
      <vt:lpstr>Use Cases</vt:lpstr>
      <vt:lpstr>Canton, GA: Workflow and Jobs Management </vt:lpstr>
      <vt:lpstr>Large Public School System:  Program Compliance Monitoring</vt:lpstr>
      <vt:lpstr>Military Base Management &amp; Inspection: Water Supply Maintenance and Environmental Compliance</vt:lpstr>
      <vt:lpstr>Utilities Maintenance: Gas Transmission Facilities Inspection</vt:lpstr>
      <vt:lpstr>National Center for Biotechnology Information: Global Field Data Collection</vt:lpstr>
      <vt:lpstr>In-Depth Case Study: Improving Excavation Management,  City of Brenham, Texas</vt:lpstr>
      <vt:lpstr>In-Depth Case Study: Improving Excavation Management,  City of Brenham, Texas (continued)</vt:lpstr>
      <vt:lpstr>In-Depth Case Study: Improving Excavation Management,  City of Brenham, Texas (continued)</vt:lpstr>
      <vt:lpstr>PowerPoint Presentation</vt:lpstr>
    </vt:vector>
  </TitlesOfParts>
  <Company>Connotate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Teller</dc:creator>
  <cp:lastModifiedBy>Laura Teller</cp:lastModifiedBy>
  <cp:revision>33</cp:revision>
  <dcterms:created xsi:type="dcterms:W3CDTF">2015-05-07T14:07:39Z</dcterms:created>
  <dcterms:modified xsi:type="dcterms:W3CDTF">2015-11-12T23:05:39Z</dcterms:modified>
</cp:coreProperties>
</file>