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5" t="35738" r="-5617" b="-11518"/>
          <a:stretch/>
        </p:blipFill>
        <p:spPr>
          <a:xfrm>
            <a:off x="1" y="1"/>
            <a:ext cx="2963332" cy="2980656"/>
          </a:xfrm>
          <a:prstGeom prst="rect">
            <a:avLst/>
          </a:prstGeom>
        </p:spPr>
      </p:pic>
      <p:pic>
        <p:nvPicPr>
          <p:cNvPr id="4" name="Picture 3" descr="Circles-7699Tin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82" b="21417"/>
          <a:stretch/>
        </p:blipFill>
        <p:spPr>
          <a:xfrm>
            <a:off x="5855021" y="3425453"/>
            <a:ext cx="3288980" cy="343254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8832" y="2697245"/>
            <a:ext cx="7300913" cy="433452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6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Presentation title here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8832" y="3275412"/>
            <a:ext cx="7300913" cy="300082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800" b="1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Presentation sub-title here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8832" y="4430078"/>
            <a:ext cx="4378300" cy="26674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8832" y="4801758"/>
            <a:ext cx="4378300" cy="26674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00 Month, Year</a:t>
            </a:r>
            <a:endParaRPr lang="en-US" dirty="0"/>
          </a:p>
        </p:txBody>
      </p:sp>
      <p:pic>
        <p:nvPicPr>
          <p:cNvPr id="2" name="Picture 1" descr="doForms_LogoSTK-4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86" y="613227"/>
            <a:ext cx="2140857" cy="18497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4400" y="0"/>
            <a:ext cx="8229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97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&amp; Sub - Main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12848" y="1174750"/>
            <a:ext cx="8518303" cy="443141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854700"/>
            <a:ext cx="9144000" cy="338554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ctr">
              <a:buNone/>
              <a:defRPr sz="2200" b="1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Sub headline here</a:t>
            </a:r>
            <a:endParaRPr lang="en-US" dirty="0"/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45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with Lis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591065"/>
            <a:ext cx="3850675" cy="195643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4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4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4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65138" y="3817875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65138" y="4234118"/>
            <a:ext cx="3850675" cy="195643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4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4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4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8" hasCustomPrompt="1"/>
          </p:nvPr>
        </p:nvSpPr>
        <p:spPr>
          <a:xfrm>
            <a:off x="4605338" y="1174750"/>
            <a:ext cx="4252912" cy="50165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Chart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5138" y="6391296"/>
            <a:ext cx="7330170" cy="30239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9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Source: Insert source copy here Et </a:t>
            </a:r>
            <a:r>
              <a:rPr lang="en-US" dirty="0" err="1" smtClean="0"/>
              <a:t>harum</a:t>
            </a:r>
            <a:r>
              <a:rPr lang="en-US" dirty="0" smtClean="0"/>
              <a:t> </a:t>
            </a:r>
            <a:r>
              <a:rPr lang="en-US" dirty="0" err="1" smtClean="0"/>
              <a:t>quidem</a:t>
            </a:r>
            <a:r>
              <a:rPr lang="en-US" dirty="0" smtClean="0"/>
              <a:t> </a:t>
            </a:r>
            <a:r>
              <a:rPr lang="en-US" dirty="0" err="1" smtClean="0"/>
              <a:t>rerum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 </a:t>
            </a:r>
            <a:r>
              <a:rPr lang="en-US" dirty="0" err="1" smtClean="0"/>
              <a:t>expedita</a:t>
            </a:r>
            <a:r>
              <a:rPr lang="en-US" dirty="0" smtClean="0"/>
              <a:t> </a:t>
            </a:r>
            <a:r>
              <a:rPr lang="en-US" dirty="0" err="1" smtClean="0"/>
              <a:t>distinctio</a:t>
            </a:r>
            <a:r>
              <a:rPr lang="en-US" dirty="0" smtClean="0"/>
              <a:t>. Nam </a:t>
            </a:r>
            <a:r>
              <a:rPr lang="en-US" dirty="0" err="1" smtClean="0"/>
              <a:t>libero</a:t>
            </a:r>
            <a:r>
              <a:rPr lang="en-US" dirty="0" smtClean="0"/>
              <a:t> tempore, cum </a:t>
            </a:r>
            <a:r>
              <a:rPr lang="en-US" dirty="0" err="1" smtClean="0"/>
              <a:t>soluta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eligendi</a:t>
            </a:r>
            <a:r>
              <a:rPr lang="en-US" dirty="0" smtClean="0"/>
              <a:t> </a:t>
            </a:r>
            <a:r>
              <a:rPr lang="en-US" dirty="0" err="1" smtClean="0"/>
              <a:t>optio</a:t>
            </a:r>
            <a:r>
              <a:rPr lang="en-US" dirty="0" smtClean="0"/>
              <a:t> </a:t>
            </a:r>
            <a:r>
              <a:rPr lang="en-US" dirty="0" err="1" smtClean="0"/>
              <a:t>cumque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impedit</a:t>
            </a:r>
            <a:r>
              <a:rPr lang="en-US" dirty="0" smtClean="0"/>
              <a:t> quo minus id quod </a:t>
            </a:r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placeat</a:t>
            </a:r>
            <a:r>
              <a:rPr lang="en-US" dirty="0" smtClean="0"/>
              <a:t> </a:t>
            </a:r>
            <a:r>
              <a:rPr lang="en-US" dirty="0" err="1" smtClean="0"/>
              <a:t>facere</a:t>
            </a:r>
            <a:r>
              <a:rPr lang="en-US" dirty="0" smtClean="0"/>
              <a:t> </a:t>
            </a:r>
            <a:r>
              <a:rPr lang="en-US" dirty="0" err="1" smtClean="0"/>
              <a:t>possimus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voluptas</a:t>
            </a:r>
            <a:r>
              <a:rPr lang="en-US" dirty="0" smtClean="0"/>
              <a:t> </a:t>
            </a:r>
            <a:r>
              <a:rPr lang="en-US" dirty="0" err="1" smtClean="0"/>
              <a:t>assumenda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dolor </a:t>
            </a:r>
            <a:r>
              <a:rPr lang="en-US" dirty="0" err="1" smtClean="0"/>
              <a:t>repellendus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82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Sub headline here</a:t>
            </a:r>
            <a:endParaRPr lang="en-US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8" hasCustomPrompt="1"/>
          </p:nvPr>
        </p:nvSpPr>
        <p:spPr>
          <a:xfrm>
            <a:off x="4605338" y="1174750"/>
            <a:ext cx="4252912" cy="50165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Chart Here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5138" y="6391296"/>
            <a:ext cx="7330170" cy="30239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9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Source: Insert source copy here Et </a:t>
            </a:r>
            <a:r>
              <a:rPr lang="en-US" dirty="0" err="1" smtClean="0"/>
              <a:t>harum</a:t>
            </a:r>
            <a:r>
              <a:rPr lang="en-US" dirty="0" smtClean="0"/>
              <a:t> </a:t>
            </a:r>
            <a:r>
              <a:rPr lang="en-US" dirty="0" err="1" smtClean="0"/>
              <a:t>quidem</a:t>
            </a:r>
            <a:r>
              <a:rPr lang="en-US" dirty="0" smtClean="0"/>
              <a:t> </a:t>
            </a:r>
            <a:r>
              <a:rPr lang="en-US" dirty="0" err="1" smtClean="0"/>
              <a:t>rerum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 </a:t>
            </a:r>
            <a:r>
              <a:rPr lang="en-US" dirty="0" err="1" smtClean="0"/>
              <a:t>expedita</a:t>
            </a:r>
            <a:r>
              <a:rPr lang="en-US" dirty="0" smtClean="0"/>
              <a:t> </a:t>
            </a:r>
            <a:r>
              <a:rPr lang="en-US" dirty="0" err="1" smtClean="0"/>
              <a:t>distinctio</a:t>
            </a:r>
            <a:r>
              <a:rPr lang="en-US" dirty="0" smtClean="0"/>
              <a:t>. Nam </a:t>
            </a:r>
            <a:r>
              <a:rPr lang="en-US" dirty="0" err="1" smtClean="0"/>
              <a:t>libero</a:t>
            </a:r>
            <a:r>
              <a:rPr lang="en-US" dirty="0" smtClean="0"/>
              <a:t> tempore, cum </a:t>
            </a:r>
            <a:r>
              <a:rPr lang="en-US" dirty="0" err="1" smtClean="0"/>
              <a:t>soluta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eligendi</a:t>
            </a:r>
            <a:r>
              <a:rPr lang="en-US" dirty="0" smtClean="0"/>
              <a:t> </a:t>
            </a:r>
            <a:r>
              <a:rPr lang="en-US" dirty="0" err="1" smtClean="0"/>
              <a:t>optio</a:t>
            </a:r>
            <a:r>
              <a:rPr lang="en-US" dirty="0" smtClean="0"/>
              <a:t> </a:t>
            </a:r>
            <a:r>
              <a:rPr lang="en-US" dirty="0" err="1" smtClean="0"/>
              <a:t>cumque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impedit</a:t>
            </a:r>
            <a:r>
              <a:rPr lang="en-US" dirty="0" smtClean="0"/>
              <a:t> quo minus id quod </a:t>
            </a:r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placeat</a:t>
            </a:r>
            <a:r>
              <a:rPr lang="en-US" dirty="0" smtClean="0"/>
              <a:t> </a:t>
            </a:r>
            <a:r>
              <a:rPr lang="en-US" dirty="0" err="1" smtClean="0"/>
              <a:t>facere</a:t>
            </a:r>
            <a:r>
              <a:rPr lang="en-US" dirty="0" smtClean="0"/>
              <a:t> </a:t>
            </a:r>
            <a:r>
              <a:rPr lang="en-US" dirty="0" err="1" smtClean="0"/>
              <a:t>possimus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voluptas</a:t>
            </a:r>
            <a:r>
              <a:rPr lang="en-US" dirty="0" smtClean="0"/>
              <a:t> </a:t>
            </a:r>
            <a:r>
              <a:rPr lang="en-US" dirty="0" err="1" smtClean="0"/>
              <a:t>assumenda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dolor </a:t>
            </a:r>
            <a:r>
              <a:rPr lang="en-US" dirty="0" err="1" smtClean="0"/>
              <a:t>repellendus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1605178"/>
            <a:ext cx="3850675" cy="102694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4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361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85840"/>
            <a:ext cx="9144000" cy="6184331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>
              <a:lnSpc>
                <a:spcPct val="110000"/>
              </a:lnSpc>
              <a:defRPr sz="26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Plain title slide with a simple heading</a:t>
            </a:r>
            <a:endParaRPr lang="en-US" dirty="0"/>
          </a:p>
        </p:txBody>
      </p:sp>
      <p:sp>
        <p:nvSpPr>
          <p:cNvPr id="3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280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pic>
        <p:nvPicPr>
          <p:cNvPr id="7" name="Picture 6" descr="Circles-White40Ti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61" b="19503"/>
          <a:stretch/>
        </p:blipFill>
        <p:spPr>
          <a:xfrm>
            <a:off x="6059714" y="3649154"/>
            <a:ext cx="3084285" cy="3208845"/>
          </a:xfrm>
          <a:prstGeom prst="rect">
            <a:avLst/>
          </a:prstGeom>
        </p:spPr>
      </p:pic>
      <p:pic>
        <p:nvPicPr>
          <p:cNvPr id="8" name="Picture 7" descr="Circle-White40Tin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1" b="26781"/>
          <a:stretch/>
        </p:blipFill>
        <p:spPr>
          <a:xfrm>
            <a:off x="0" y="3610178"/>
            <a:ext cx="3265714" cy="324782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1528016"/>
            <a:ext cx="9144000" cy="2405592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>
              <a:lnSpc>
                <a:spcPct val="11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Breaker 1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8920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pic>
        <p:nvPicPr>
          <p:cNvPr id="7" name="Picture 6" descr="Circles-White40Ti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61" b="19503"/>
          <a:stretch/>
        </p:blipFill>
        <p:spPr>
          <a:xfrm>
            <a:off x="6059714" y="3649154"/>
            <a:ext cx="3084285" cy="3208845"/>
          </a:xfrm>
          <a:prstGeom prst="rect">
            <a:avLst/>
          </a:prstGeom>
        </p:spPr>
      </p:pic>
      <p:pic>
        <p:nvPicPr>
          <p:cNvPr id="8" name="Picture 7" descr="Circle-White40Tin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1" b="26781"/>
          <a:stretch/>
        </p:blipFill>
        <p:spPr>
          <a:xfrm>
            <a:off x="0" y="3610178"/>
            <a:ext cx="3265714" cy="324782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1528016"/>
            <a:ext cx="9144000" cy="2405592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>
              <a:lnSpc>
                <a:spcPct val="11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Breaker 2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9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186144"/>
            <a:ext cx="9144000" cy="55399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defRPr sz="36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Circles-7699Ti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82" b="21417"/>
          <a:stretch/>
        </p:blipFill>
        <p:spPr>
          <a:xfrm>
            <a:off x="6229621" y="3816405"/>
            <a:ext cx="2914379" cy="3041595"/>
          </a:xfrm>
          <a:prstGeom prst="rect">
            <a:avLst/>
          </a:prstGeom>
        </p:spPr>
      </p:pic>
      <p:pic>
        <p:nvPicPr>
          <p:cNvPr id="6" name="Picture 5" descr="doForms_LogoSTK-4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86" y="613227"/>
            <a:ext cx="2140857" cy="1849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5" t="35738" r="-5617" b="-11518"/>
          <a:stretch/>
        </p:blipFill>
        <p:spPr>
          <a:xfrm>
            <a:off x="1" y="1"/>
            <a:ext cx="2963332" cy="29806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4400" y="0"/>
            <a:ext cx="8229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31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Head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369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1170242"/>
            <a:ext cx="8001000" cy="2772041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endParaRPr lang="en-US" dirty="0" smtClean="0"/>
          </a:p>
          <a:p>
            <a:pPr lvl="0"/>
            <a:r>
              <a:rPr lang="en-US" dirty="0" smtClean="0"/>
              <a:t>Bullet 3 copy </a:t>
            </a:r>
            <a:r>
              <a:rPr lang="en-US" dirty="0" err="1" smtClean="0"/>
              <a:t>porro</a:t>
            </a:r>
            <a:r>
              <a:rPr lang="en-US" dirty="0" smtClean="0"/>
              <a:t> </a:t>
            </a:r>
            <a:r>
              <a:rPr lang="en-US" dirty="0" err="1" smtClean="0"/>
              <a:t>quisquam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1"/>
            <a:r>
              <a:rPr lang="en-US" dirty="0" smtClean="0"/>
              <a:t>Sub-bullet 3 copy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iure</a:t>
            </a:r>
            <a:r>
              <a:rPr lang="en-US" dirty="0" smtClean="0"/>
              <a:t> </a:t>
            </a:r>
            <a:r>
              <a:rPr lang="en-US" dirty="0" err="1" smtClean="0"/>
              <a:t>reprehenderit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6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316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1170242"/>
            <a:ext cx="8001000" cy="124700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7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611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&amp; Cop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8001000" cy="359073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4260448"/>
            <a:ext cx="8001000" cy="124700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7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5138" y="1694309"/>
            <a:ext cx="8001000" cy="2067233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7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440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Lis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86200" cy="35907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792833" y="1174822"/>
            <a:ext cx="3886200" cy="35907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694309"/>
            <a:ext cx="3886029" cy="395082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92833" y="1694309"/>
            <a:ext cx="3886029" cy="395082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3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23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4645693" cy="35907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4364735"/>
            <a:ext cx="4645693" cy="124700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7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513388" y="1174750"/>
            <a:ext cx="3376612" cy="51752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694309"/>
            <a:ext cx="4645693" cy="234269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621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591065"/>
            <a:ext cx="3850675" cy="195643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4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4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4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563611" y="1174750"/>
            <a:ext cx="4326389" cy="51752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3817875"/>
            <a:ext cx="3850675" cy="102694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400" baseline="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 san </a:t>
            </a:r>
            <a:r>
              <a:rPr lang="en-US" dirty="0" err="1" smtClean="0"/>
              <a:t>dowlq</a:t>
            </a:r>
            <a:r>
              <a:rPr lang="en-US" dirty="0" smtClean="0"/>
              <a:t> </a:t>
            </a:r>
            <a:r>
              <a:rPr lang="en-US" dirty="0" err="1" smtClean="0"/>
              <a:t>marater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51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&amp; Mai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12848" y="1174750"/>
            <a:ext cx="8518303" cy="51752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5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19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0"/>
            <a:ext cx="8229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825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Agribusiness Use Cases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July,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8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doForms and Agribusiness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7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882571" y="1632992"/>
            <a:ext cx="4668234" cy="420269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A </a:t>
            </a:r>
            <a:r>
              <a:rPr lang="en-US" sz="1800" dirty="0">
                <a:solidFill>
                  <a:srgbClr val="7F7F7F"/>
                </a:solidFill>
              </a:rPr>
              <a:t>family </a:t>
            </a:r>
            <a:r>
              <a:rPr lang="en-US" sz="1800" dirty="0" smtClean="0">
                <a:solidFill>
                  <a:srgbClr val="7F7F7F"/>
                </a:solidFill>
              </a:rPr>
              <a:t>owned-and-operated </a:t>
            </a:r>
            <a:r>
              <a:rPr lang="en-US" sz="1800" dirty="0">
                <a:solidFill>
                  <a:srgbClr val="7F7F7F"/>
                </a:solidFill>
              </a:rPr>
              <a:t>farm located in Southern Michigan and Northern </a:t>
            </a:r>
            <a:r>
              <a:rPr lang="en-US" sz="1800" dirty="0" smtClean="0">
                <a:solidFill>
                  <a:srgbClr val="7F7F7F"/>
                </a:solidFill>
              </a:rPr>
              <a:t>Indiana that grows potatoes, tomatoes and grain crops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Have 10 mobile units using </a:t>
            </a:r>
            <a:r>
              <a:rPr lang="en-US" sz="1800" dirty="0" err="1" smtClean="0">
                <a:solidFill>
                  <a:srgbClr val="7F7F7F"/>
                </a:solidFill>
              </a:rPr>
              <a:t>doForms</a:t>
            </a:r>
            <a:r>
              <a:rPr lang="en-US" sz="1800" dirty="0">
                <a:solidFill>
                  <a:srgbClr val="7F7F7F"/>
                </a:solidFill>
              </a:rPr>
              <a:t> </a:t>
            </a:r>
            <a:r>
              <a:rPr lang="en-US" sz="1800" dirty="0" smtClean="0">
                <a:solidFill>
                  <a:srgbClr val="7F7F7F"/>
                </a:solidFill>
              </a:rPr>
              <a:t>for remote data collection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In the field</a:t>
            </a:r>
            <a:r>
              <a:rPr lang="en-US" sz="1800" dirty="0">
                <a:solidFill>
                  <a:srgbClr val="7F7F7F"/>
                </a:solidFill>
              </a:rPr>
              <a:t> </a:t>
            </a:r>
            <a:r>
              <a:rPr lang="en-US" sz="1800" dirty="0" smtClean="0">
                <a:solidFill>
                  <a:srgbClr val="7F7F7F"/>
                </a:solidFill>
              </a:rPr>
              <a:t>– quite literally – recording conditions such as: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types of weeds growing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</a:rPr>
              <a:t>t</a:t>
            </a:r>
            <a:r>
              <a:rPr lang="en-US" dirty="0" smtClean="0">
                <a:solidFill>
                  <a:srgbClr val="7F7F7F"/>
                </a:solidFill>
              </a:rPr>
              <a:t>ractor operating status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number of times equipment is turned on or off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364941"/>
            <a:ext cx="9143999" cy="369332"/>
          </a:xfrm>
        </p:spPr>
        <p:txBody>
          <a:bodyPr/>
          <a:lstStyle/>
          <a:p>
            <a:r>
              <a:rPr lang="en-US" sz="2400" dirty="0" smtClean="0"/>
              <a:t>Field </a:t>
            </a:r>
            <a:r>
              <a:rPr lang="en-US" sz="2400" dirty="0" smtClean="0"/>
              <a:t>data </a:t>
            </a:r>
            <a:r>
              <a:rPr lang="en-US" sz="2400" dirty="0"/>
              <a:t>c</a:t>
            </a:r>
            <a:r>
              <a:rPr lang="en-US" sz="2400" dirty="0" smtClean="0"/>
              <a:t>ollection </a:t>
            </a:r>
            <a:r>
              <a:rPr lang="en-US" sz="2400" dirty="0" smtClean="0"/>
              <a:t>with doForms – literally!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04" y="1019033"/>
            <a:ext cx="2601863" cy="613959"/>
          </a:xfrm>
          <a:prstGeom prst="rect">
            <a:avLst/>
          </a:prstGeom>
        </p:spPr>
      </p:pic>
      <p:pic>
        <p:nvPicPr>
          <p:cNvPr id="4" name="Picture 3" descr="ipad-winner-ni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19" y="2369314"/>
            <a:ext cx="2982548" cy="2600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607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5761"/>
            <a:ext cx="9144000" cy="369332"/>
          </a:xfrm>
        </p:spPr>
        <p:txBody>
          <a:bodyPr/>
          <a:lstStyle/>
          <a:p>
            <a:r>
              <a:rPr lang="en-US" sz="2400" dirty="0" smtClean="0">
                <a:latin typeface="Proxima Nova Soft Bold"/>
                <a:cs typeface="Proxima Nova Soft Bold"/>
              </a:rPr>
              <a:t>On </a:t>
            </a:r>
            <a:r>
              <a:rPr lang="en-US" sz="2400" dirty="0">
                <a:latin typeface="Proxima Nova Soft Bold"/>
                <a:cs typeface="Proxima Nova Soft Bold"/>
              </a:rPr>
              <a:t>land and </a:t>
            </a:r>
            <a:r>
              <a:rPr lang="en-US" sz="2400" dirty="0" smtClean="0">
                <a:latin typeface="Proxima Nova Soft Bold"/>
                <a:cs typeface="Proxima Nova Soft Bold"/>
              </a:rPr>
              <a:t>sea, doForms streamlines inspections</a:t>
            </a:r>
            <a:endParaRPr lang="en-US" sz="2400" dirty="0">
              <a:latin typeface="Proxima Nova Soft Bold"/>
              <a:cs typeface="Proxima Nova Soft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71" y="5689282"/>
            <a:ext cx="902865" cy="9028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4399" y="1388962"/>
            <a:ext cx="4211316" cy="484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20000"/>
              </a:lnSpc>
              <a:spcAft>
                <a:spcPts val="300"/>
              </a:spcAft>
              <a:buClr>
                <a:srgbClr val="135380"/>
              </a:buClr>
              <a:buFont typeface="Arial"/>
              <a:buChar char="•"/>
            </a:pPr>
            <a:r>
              <a:rPr lang="en-US" dirty="0" smtClean="0">
                <a:solidFill>
                  <a:srgbClr val="878887"/>
                </a:solidFill>
                <a:latin typeface="Helvetica"/>
                <a:cs typeface="Helvetica"/>
              </a:rPr>
              <a:t>The world’s leading </a:t>
            </a:r>
            <a:r>
              <a:rPr lang="en-US" dirty="0">
                <a:solidFill>
                  <a:schemeClr val="accent5"/>
                </a:solidFill>
                <a:latin typeface="Helvetica"/>
                <a:cs typeface="Helvetica"/>
              </a:rPr>
              <a:t>inspection, verification, testing and certification </a:t>
            </a:r>
            <a:r>
              <a:rPr lang="en-US" dirty="0" smtClean="0">
                <a:solidFill>
                  <a:schemeClr val="accent5"/>
                </a:solidFill>
                <a:latin typeface="Helvetica"/>
                <a:cs typeface="Helvetica"/>
              </a:rPr>
              <a:t>company</a:t>
            </a:r>
          </a:p>
          <a:p>
            <a:pPr marL="176213" indent="-176213">
              <a:lnSpc>
                <a:spcPct val="120000"/>
              </a:lnSpc>
              <a:spcAft>
                <a:spcPts val="300"/>
              </a:spcAft>
              <a:buClr>
                <a:srgbClr val="135380"/>
              </a:buClr>
              <a:buFont typeface="Arial"/>
              <a:buChar char="•"/>
            </a:pPr>
            <a:r>
              <a:rPr lang="en-US" b="1" dirty="0" smtClean="0">
                <a:solidFill>
                  <a:schemeClr val="accent5"/>
                </a:solidFill>
                <a:latin typeface="Helvetica"/>
                <a:cs typeface="Helvetica"/>
              </a:rPr>
              <a:t>On land </a:t>
            </a:r>
            <a:r>
              <a:rPr lang="en-US" b="1" dirty="0">
                <a:solidFill>
                  <a:schemeClr val="accent5"/>
                </a:solidFill>
                <a:latin typeface="Helvetica"/>
                <a:cs typeface="Helvetica"/>
              </a:rPr>
              <a:t>-- collects soil samples in field, bags and barcodes for analysis </a:t>
            </a:r>
            <a:r>
              <a:rPr lang="en-US" b="1" dirty="0" smtClean="0">
                <a:solidFill>
                  <a:schemeClr val="accent5"/>
                </a:solidFill>
                <a:latin typeface="Helvetica"/>
                <a:cs typeface="Helvetica"/>
              </a:rPr>
              <a:t>and for developing </a:t>
            </a:r>
            <a:r>
              <a:rPr lang="en-US" b="1" dirty="0">
                <a:solidFill>
                  <a:schemeClr val="accent5"/>
                </a:solidFill>
                <a:latin typeface="Helvetica"/>
                <a:cs typeface="Helvetica"/>
              </a:rPr>
              <a:t>crop recommendations for </a:t>
            </a:r>
            <a:r>
              <a:rPr lang="en-US" b="1" dirty="0" smtClean="0">
                <a:solidFill>
                  <a:schemeClr val="accent5"/>
                </a:solidFill>
                <a:latin typeface="Helvetica"/>
                <a:cs typeface="Helvetica"/>
              </a:rPr>
              <a:t>agribusiness</a:t>
            </a:r>
          </a:p>
          <a:p>
            <a:pPr marL="176213" indent="-176213">
              <a:lnSpc>
                <a:spcPct val="120000"/>
              </a:lnSpc>
              <a:spcAft>
                <a:spcPts val="300"/>
              </a:spcAft>
              <a:buClr>
                <a:srgbClr val="135380"/>
              </a:buClr>
              <a:buFont typeface="Arial"/>
              <a:buChar char="•"/>
            </a:pPr>
            <a:r>
              <a:rPr lang="en-US" dirty="0">
                <a:solidFill>
                  <a:schemeClr val="accent5"/>
                </a:solidFill>
                <a:latin typeface="Helvetica"/>
                <a:cs typeface="Helvetica"/>
              </a:rPr>
              <a:t>On sea – SGS inspects large ships at ports around the world </a:t>
            </a:r>
            <a:endParaRPr lang="en-US" dirty="0" smtClean="0">
              <a:solidFill>
                <a:schemeClr val="accent5"/>
              </a:solidFill>
              <a:latin typeface="Helvetica"/>
              <a:cs typeface="Helvetica"/>
            </a:endParaRPr>
          </a:p>
          <a:p>
            <a:pPr marL="176213" indent="-176213">
              <a:lnSpc>
                <a:spcPct val="120000"/>
              </a:lnSpc>
              <a:spcAft>
                <a:spcPts val="300"/>
              </a:spcAft>
              <a:buClr>
                <a:srgbClr val="135380"/>
              </a:buClr>
              <a:buFont typeface="Arial"/>
              <a:buChar char="•"/>
            </a:pPr>
            <a:r>
              <a:rPr lang="en-US" dirty="0" smtClean="0">
                <a:solidFill>
                  <a:schemeClr val="accent5"/>
                </a:solidFill>
                <a:latin typeface="Helvetica"/>
                <a:cs typeface="Helvetica"/>
              </a:rPr>
              <a:t>doForms </a:t>
            </a:r>
            <a:r>
              <a:rPr lang="en-US" dirty="0">
                <a:solidFill>
                  <a:schemeClr val="accent5"/>
                </a:solidFill>
                <a:latin typeface="Helvetica"/>
                <a:cs typeface="Helvetica"/>
              </a:rPr>
              <a:t>helps manage this field collection process, streamlining and consolidating the time/date stamping with the inspection </a:t>
            </a:r>
            <a:r>
              <a:rPr lang="en-US" dirty="0" smtClean="0">
                <a:solidFill>
                  <a:schemeClr val="accent5"/>
                </a:solidFill>
                <a:latin typeface="Helvetica"/>
                <a:cs typeface="Helvetica"/>
              </a:rPr>
              <a:t>forms</a:t>
            </a:r>
            <a:endParaRPr lang="en-US" dirty="0" smtClean="0"/>
          </a:p>
          <a:p>
            <a:pPr>
              <a:buClr>
                <a:schemeClr val="accent1"/>
              </a:buClr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69156" y="1587385"/>
            <a:ext cx="3974843" cy="419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410" t="-1983" r="24820" b="-1"/>
          <a:stretch/>
        </p:blipFill>
        <p:spPr>
          <a:xfrm>
            <a:off x="5071604" y="1289750"/>
            <a:ext cx="3937213" cy="517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5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3996" y="2028419"/>
            <a:ext cx="3423809" cy="3161892"/>
          </a:xfrm>
        </p:spPr>
        <p:txBody>
          <a:bodyPr/>
          <a:lstStyle/>
          <a:p>
            <a:pPr marL="285750" indent="-285750">
              <a:buClr>
                <a:schemeClr val="accent2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Texas-based </a:t>
            </a:r>
            <a:r>
              <a:rPr lang="en-US" sz="1800" dirty="0" smtClean="0">
                <a:solidFill>
                  <a:srgbClr val="7F7F7F"/>
                </a:solidFill>
              </a:rPr>
              <a:t>Equine </a:t>
            </a:r>
            <a:r>
              <a:rPr lang="en-US" sz="1800" dirty="0" smtClean="0">
                <a:solidFill>
                  <a:srgbClr val="7F7F7F"/>
                </a:solidFill>
              </a:rPr>
              <a:t>Services, </a:t>
            </a:r>
            <a:r>
              <a:rPr lang="en-US" sz="1800" dirty="0" smtClean="0">
                <a:solidFill>
                  <a:srgbClr val="7F7F7F"/>
                </a:solidFill>
              </a:rPr>
              <a:t>Ltd. </a:t>
            </a:r>
            <a:r>
              <a:rPr lang="en-US" sz="1800" dirty="0">
                <a:solidFill>
                  <a:srgbClr val="7F7F7F"/>
                </a:solidFill>
              </a:rPr>
              <a:t>p</a:t>
            </a:r>
            <a:r>
              <a:rPr lang="en-US" sz="1800" dirty="0" smtClean="0">
                <a:solidFill>
                  <a:srgbClr val="7F7F7F"/>
                </a:solidFill>
              </a:rPr>
              <a:t>rovides wellness </a:t>
            </a:r>
            <a:r>
              <a:rPr lang="en-US" sz="1800" dirty="0">
                <a:solidFill>
                  <a:srgbClr val="7F7F7F"/>
                </a:solidFill>
              </a:rPr>
              <a:t>treatments to </a:t>
            </a:r>
            <a:r>
              <a:rPr lang="en-US" sz="1800" dirty="0" smtClean="0">
                <a:solidFill>
                  <a:srgbClr val="7F7F7F"/>
                </a:solidFill>
              </a:rPr>
              <a:t>horses</a:t>
            </a:r>
          </a:p>
          <a:p>
            <a:pPr marL="285750" indent="-285750">
              <a:buClr>
                <a:schemeClr val="accent2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Data </a:t>
            </a:r>
            <a:r>
              <a:rPr lang="en-US" sz="1800" dirty="0">
                <a:solidFill>
                  <a:srgbClr val="7F7F7F"/>
                </a:solidFill>
              </a:rPr>
              <a:t>collection in the barn and record keeping via doForms is </a:t>
            </a:r>
            <a:r>
              <a:rPr lang="en-US" sz="1800" dirty="0" smtClean="0">
                <a:solidFill>
                  <a:srgbClr val="7F7F7F"/>
                </a:solidFill>
              </a:rPr>
              <a:t>essential </a:t>
            </a:r>
            <a:r>
              <a:rPr lang="en-US" sz="1800" dirty="0">
                <a:solidFill>
                  <a:srgbClr val="7F7F7F"/>
                </a:solidFill>
              </a:rPr>
              <a:t>to </a:t>
            </a:r>
            <a:r>
              <a:rPr lang="en-US" sz="1800" dirty="0" smtClean="0">
                <a:solidFill>
                  <a:srgbClr val="7F7F7F"/>
                </a:solidFill>
              </a:rPr>
              <a:t>keep track of treatments and accelerate the healing process</a:t>
            </a:r>
            <a:endParaRPr lang="en-US" sz="1800" dirty="0" smtClean="0">
              <a:solidFill>
                <a:srgbClr val="7F7F7F"/>
              </a:solidFill>
            </a:endParaRPr>
          </a:p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dirty="0">
                <a:solidFill>
                  <a:srgbClr val="7F7F7F"/>
                </a:solidFill>
              </a:rPr>
              <a:t>doForms </a:t>
            </a:r>
            <a:r>
              <a:rPr lang="en-US" dirty="0" smtClean="0">
                <a:solidFill>
                  <a:srgbClr val="7F7F7F"/>
                </a:solidFill>
              </a:rPr>
              <a:t>is used to </a:t>
            </a:r>
            <a:r>
              <a:rPr lang="en-US" dirty="0">
                <a:solidFill>
                  <a:srgbClr val="7F7F7F"/>
                </a:solidFill>
              </a:rPr>
              <a:t>keep a very clear and concise record of what horse is treated for what and </a:t>
            </a:r>
            <a:r>
              <a:rPr lang="en-US" dirty="0" smtClean="0">
                <a:solidFill>
                  <a:srgbClr val="7F7F7F"/>
                </a:solidFill>
              </a:rPr>
              <a:t>when</a:t>
            </a:r>
            <a:endParaRPr lang="en-US" sz="1800" dirty="0">
              <a:solidFill>
                <a:srgbClr val="7F7F7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healthy as a horse with </a:t>
            </a:r>
            <a:r>
              <a:rPr lang="en-US" dirty="0" err="1" smtClean="0"/>
              <a:t>doForms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96" y="971216"/>
            <a:ext cx="852847" cy="774123"/>
          </a:xfrm>
          <a:prstGeom prst="rect">
            <a:avLst/>
          </a:prstGeom>
        </p:spPr>
      </p:pic>
      <p:pic>
        <p:nvPicPr>
          <p:cNvPr id="5" name="Picture 4" descr="dreamstime_xs_2149627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465" y="1886458"/>
            <a:ext cx="4205534" cy="398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3026" y="2098958"/>
            <a:ext cx="3698842" cy="4581256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>
                <a:solidFill>
                  <a:srgbClr val="7F7F7F"/>
                </a:solidFill>
              </a:rPr>
              <a:t>A</a:t>
            </a:r>
            <a:r>
              <a:rPr lang="en-US" sz="1800" dirty="0" smtClean="0">
                <a:solidFill>
                  <a:srgbClr val="7F7F7F"/>
                </a:solidFill>
              </a:rPr>
              <a:t>griculture </a:t>
            </a:r>
            <a:r>
              <a:rPr lang="en-US" sz="1800" dirty="0">
                <a:solidFill>
                  <a:srgbClr val="7F7F7F"/>
                </a:solidFill>
              </a:rPr>
              <a:t>s</a:t>
            </a:r>
            <a:r>
              <a:rPr lang="en-US" sz="1800" dirty="0" smtClean="0">
                <a:solidFill>
                  <a:srgbClr val="7F7F7F"/>
                </a:solidFill>
              </a:rPr>
              <a:t>olutions </a:t>
            </a:r>
            <a:r>
              <a:rPr lang="en-US" sz="1800" dirty="0">
                <a:solidFill>
                  <a:srgbClr val="7F7F7F"/>
                </a:solidFill>
              </a:rPr>
              <a:t>c</a:t>
            </a:r>
            <a:r>
              <a:rPr lang="en-US" sz="1800" dirty="0" smtClean="0">
                <a:solidFill>
                  <a:srgbClr val="7F7F7F"/>
                </a:solidFill>
              </a:rPr>
              <a:t>ompany </a:t>
            </a:r>
            <a:r>
              <a:rPr lang="en-US" sz="1800" dirty="0">
                <a:solidFill>
                  <a:srgbClr val="7F7F7F"/>
                </a:solidFill>
              </a:rPr>
              <a:t>located in Clarksdale, </a:t>
            </a:r>
            <a:r>
              <a:rPr lang="en-US" sz="1800" dirty="0" smtClean="0">
                <a:solidFill>
                  <a:srgbClr val="7F7F7F"/>
                </a:solidFill>
              </a:rPr>
              <a:t>Mississippi, working </a:t>
            </a:r>
            <a:r>
              <a:rPr lang="en-US" sz="1800" dirty="0">
                <a:solidFill>
                  <a:srgbClr val="7F7F7F"/>
                </a:solidFill>
              </a:rPr>
              <a:t>with GPS systems and lasers to keep their farms up to an excellent standard </a:t>
            </a:r>
            <a:endParaRPr lang="en-US" sz="1800" dirty="0" smtClean="0">
              <a:solidFill>
                <a:srgbClr val="7F7F7F"/>
              </a:solidFill>
            </a:endParaRPr>
          </a:p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Record </a:t>
            </a:r>
            <a:r>
              <a:rPr lang="en-US" dirty="0">
                <a:solidFill>
                  <a:srgbClr val="7F7F7F"/>
                </a:solidFill>
              </a:rPr>
              <a:t>data on equipment with </a:t>
            </a:r>
            <a:r>
              <a:rPr lang="en-US" dirty="0" smtClean="0">
                <a:solidFill>
                  <a:srgbClr val="7F7F7F"/>
                </a:solidFill>
              </a:rPr>
              <a:t>doForms</a:t>
            </a:r>
            <a:endParaRPr lang="en-US" dirty="0">
              <a:solidFill>
                <a:srgbClr val="7F7F7F"/>
              </a:solidFill>
            </a:endParaRPr>
          </a:p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</a:rPr>
              <a:t>Use doForms </a:t>
            </a:r>
            <a:r>
              <a:rPr lang="en-US" dirty="0">
                <a:solidFill>
                  <a:srgbClr val="7F7F7F"/>
                </a:solidFill>
              </a:rPr>
              <a:t>barcode function to keep track of what rentals are coming in and out of their possession, as well as daily rental </a:t>
            </a:r>
            <a:r>
              <a:rPr lang="en-US" dirty="0" smtClean="0">
                <a:solidFill>
                  <a:srgbClr val="7F7F7F"/>
                </a:solidFill>
              </a:rPr>
              <a:t>fees</a:t>
            </a:r>
            <a:endParaRPr lang="en-US" dirty="0">
              <a:solidFill>
                <a:srgbClr val="7F7F7F"/>
              </a:solidFill>
            </a:endParaRPr>
          </a:p>
          <a:p>
            <a:pPr marL="285750" indent="-285750">
              <a:buClr>
                <a:schemeClr val="accent2"/>
              </a:buClr>
              <a:buFont typeface="Arial"/>
              <a:buChar char="•"/>
            </a:pPr>
            <a:endParaRPr lang="en-US" sz="1800" dirty="0">
              <a:solidFill>
                <a:srgbClr val="7F7F7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doForms to help bring technology to </a:t>
            </a:r>
            <a:r>
              <a:rPr lang="en-US" dirty="0" err="1" smtClean="0"/>
              <a:t>ag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05" y="991809"/>
            <a:ext cx="2244348" cy="701070"/>
          </a:xfrm>
          <a:prstGeom prst="rect">
            <a:avLst/>
          </a:prstGeom>
        </p:spPr>
      </p:pic>
      <p:pic>
        <p:nvPicPr>
          <p:cNvPr id="4" name="Picture 3" descr="dreamstime_xs_4254166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63" y="1977156"/>
            <a:ext cx="4278383" cy="285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7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9668" y="364941"/>
            <a:ext cx="8011288" cy="400110"/>
          </a:xfrm>
        </p:spPr>
        <p:txBody>
          <a:bodyPr/>
          <a:lstStyle/>
          <a:p>
            <a:r>
              <a:rPr lang="en-US" dirty="0" smtClean="0"/>
              <a:t>Making it easier to buy and sell farm &amp; construction equipment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04637" y="2021884"/>
            <a:ext cx="3871557" cy="4626398"/>
          </a:xfrm>
        </p:spPr>
        <p:txBody>
          <a:bodyPr>
            <a:normAutofit/>
          </a:bodyPr>
          <a:lstStyle/>
          <a:p>
            <a:r>
              <a:rPr lang="en-US" dirty="0" smtClean="0"/>
              <a:t>One of North America’s largest John Deere </a:t>
            </a:r>
            <a:r>
              <a:rPr lang="en-US" dirty="0"/>
              <a:t>c</a:t>
            </a:r>
            <a:r>
              <a:rPr lang="en-US" dirty="0" smtClean="0"/>
              <a:t>onstruction equipment dealers with 28 locations throughout the US</a:t>
            </a:r>
            <a:endParaRPr lang="en-US" b="1" dirty="0" smtClean="0"/>
          </a:p>
          <a:p>
            <a:r>
              <a:rPr lang="en-US" dirty="0" smtClean="0"/>
              <a:t>Uses doForms to: </a:t>
            </a:r>
          </a:p>
          <a:p>
            <a:pPr lvl="1"/>
            <a:r>
              <a:rPr lang="en-US" dirty="0" smtClean="0"/>
              <a:t>Allow technicians to assess and document the value of used tractors before making a purchase offer for them</a:t>
            </a:r>
          </a:p>
          <a:p>
            <a:pPr lvl="1"/>
            <a:r>
              <a:rPr lang="en-US" dirty="0" smtClean="0"/>
              <a:t>Allow purchasers to view Murphy’s online catalogue even if there is no signal or connectivity, and place orders.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8207" y="3994329"/>
            <a:ext cx="3609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“The time and money this application saves us is huge. Now a technician can collect data and photos at the site, send, and move on to the next machine. And the salesperson </a:t>
            </a:r>
            <a:r>
              <a:rPr lang="en-US" sz="1400" i="1" dirty="0"/>
              <a:t>can go over the catalog with the client and place the order directly on his or her tablet.</a:t>
            </a:r>
            <a:r>
              <a:rPr lang="en-US" sz="1400" i="1" dirty="0" smtClean="0"/>
              <a:t>”</a:t>
            </a:r>
          </a:p>
          <a:p>
            <a:endParaRPr lang="en-US" sz="1400" i="1" dirty="0" smtClean="0"/>
          </a:p>
          <a:p>
            <a:pPr algn="r"/>
            <a:r>
              <a:rPr lang="en-US" sz="1400" i="1" dirty="0" smtClean="0"/>
              <a:t>-- Max Miller, Vice President, </a:t>
            </a:r>
          </a:p>
          <a:p>
            <a:pPr algn="r"/>
            <a:r>
              <a:rPr lang="en-US" sz="1400" i="1" dirty="0" smtClean="0"/>
              <a:t>Murphy Tractor and Equipment</a:t>
            </a:r>
            <a:endParaRPr lang="en-US" sz="1400" i="1" dirty="0"/>
          </a:p>
        </p:txBody>
      </p:sp>
      <p:pic>
        <p:nvPicPr>
          <p:cNvPr id="10" name="Picture 9" descr="sea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1" y="1284314"/>
            <a:ext cx="2306576" cy="537698"/>
          </a:xfrm>
          <a:prstGeom prst="rect">
            <a:avLst/>
          </a:prstGeom>
        </p:spPr>
      </p:pic>
      <p:pic>
        <p:nvPicPr>
          <p:cNvPr id="11" name="Picture 10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02" y="1427723"/>
            <a:ext cx="3426654" cy="245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39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F-CP">
      <a:dk1>
        <a:srgbClr val="6C6C6C"/>
      </a:dk1>
      <a:lt1>
        <a:sysClr val="window" lastClr="FFFFFF"/>
      </a:lt1>
      <a:dk2>
        <a:srgbClr val="6C6C6C"/>
      </a:dk2>
      <a:lt2>
        <a:srgbClr val="FFFFFF"/>
      </a:lt2>
      <a:accent1>
        <a:srgbClr val="2A4E69"/>
      </a:accent1>
      <a:accent2>
        <a:srgbClr val="DB3D1C"/>
      </a:accent2>
      <a:accent3>
        <a:srgbClr val="135380"/>
      </a:accent3>
      <a:accent4>
        <a:srgbClr val="434448"/>
      </a:accent4>
      <a:accent5>
        <a:srgbClr val="878887"/>
      </a:accent5>
      <a:accent6>
        <a:srgbClr val="1C2832"/>
      </a:accent6>
      <a:hlink>
        <a:srgbClr val="135380"/>
      </a:hlink>
      <a:folHlink>
        <a:srgbClr val="1350B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1178</TotalTime>
  <Words>414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PowerPoint Presentation</vt:lpstr>
      <vt:lpstr>doForms and Agribusiness</vt:lpstr>
      <vt:lpstr>Field data collection with doForms – literally!</vt:lpstr>
      <vt:lpstr>On land and sea, doForms streamlines inspections</vt:lpstr>
      <vt:lpstr>Getting healthy as a horse with doForms</vt:lpstr>
      <vt:lpstr>Using doForms to help bring technology to ag</vt:lpstr>
      <vt:lpstr>Making it easier to buy and sell farm &amp; construction equipment</vt:lpstr>
    </vt:vector>
  </TitlesOfParts>
  <Company>doForms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Teller</dc:creator>
  <cp:lastModifiedBy>Laura Teller</cp:lastModifiedBy>
  <cp:revision>2</cp:revision>
  <dcterms:created xsi:type="dcterms:W3CDTF">2015-07-30T21:58:42Z</dcterms:created>
  <dcterms:modified xsi:type="dcterms:W3CDTF">2015-07-31T17:37:39Z</dcterms:modified>
</cp:coreProperties>
</file>