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sldIdLst>
    <p:sldId id="256" r:id="rId2"/>
    <p:sldId id="257" r:id="rId3"/>
    <p:sldId id="267" r:id="rId4"/>
    <p:sldId id="268" r:id="rId5"/>
    <p:sldId id="269" r:id="rId6"/>
    <p:sldId id="270" r:id="rId7"/>
    <p:sldId id="27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2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pic>
        <p:nvPicPr>
          <p:cNvPr id="4" name="Picture 3" descr="Circles-7699Tint.png"/>
          <p:cNvPicPr>
            <a:picLocks noChangeAspect="1"/>
          </p:cNvPicPr>
          <p:nvPr/>
        </p:nvPicPr>
        <p:blipFill rotWithShape="1">
          <a:blip r:embed="rId3">
            <a:extLst>
              <a:ext uri="{28A0092B-C50C-407E-A947-70E740481C1C}">
                <a14:useLocalDpi xmlns:a14="http://schemas.microsoft.com/office/drawing/2010/main" val="0"/>
              </a:ext>
            </a:extLst>
          </a:blip>
          <a:srcRect r="23082" b="21417"/>
          <a:stretch/>
        </p:blipFill>
        <p:spPr>
          <a:xfrm>
            <a:off x="5855021" y="3425453"/>
            <a:ext cx="3288980" cy="3432548"/>
          </a:xfrm>
          <a:prstGeom prst="rect">
            <a:avLst/>
          </a:prstGeom>
        </p:spPr>
      </p:pic>
      <p:sp>
        <p:nvSpPr>
          <p:cNvPr id="5" name="Text Placeholder 4"/>
          <p:cNvSpPr>
            <a:spLocks noGrp="1"/>
          </p:cNvSpPr>
          <p:nvPr>
            <p:ph type="body" sz="quarter" idx="10" hasCustomPrompt="1"/>
          </p:nvPr>
        </p:nvSpPr>
        <p:spPr>
          <a:xfrm>
            <a:off x="618832" y="2697245"/>
            <a:ext cx="7300913" cy="433452"/>
          </a:xfrm>
          <a:prstGeom prst="rect">
            <a:avLst/>
          </a:prstGeom>
        </p:spPr>
        <p:txBody>
          <a:bodyPr vert="horz" lIns="0" tIns="0" rIns="0" bIns="0">
            <a:spAutoFit/>
          </a:bodyPr>
          <a:lstStyle>
            <a:lvl1pPr marL="0" indent="0" algn="l">
              <a:lnSpc>
                <a:spcPct val="110000"/>
              </a:lnSpc>
              <a:spcBef>
                <a:spcPts val="0"/>
              </a:spcBef>
              <a:buNone/>
              <a:defRPr sz="2600" baseline="0">
                <a:solidFill>
                  <a:srgbClr val="878887"/>
                </a:solidFill>
              </a:defRPr>
            </a:lvl1pPr>
          </a:lstStyle>
          <a:p>
            <a:pPr lvl="0"/>
            <a:r>
              <a:rPr lang="en-US" dirty="0" smtClean="0"/>
              <a:t>Presentation title here</a:t>
            </a:r>
            <a:endParaRPr lang="en-US" dirty="0"/>
          </a:p>
        </p:txBody>
      </p:sp>
      <p:sp>
        <p:nvSpPr>
          <p:cNvPr id="6" name="Text Placeholder 4"/>
          <p:cNvSpPr>
            <a:spLocks noGrp="1"/>
          </p:cNvSpPr>
          <p:nvPr>
            <p:ph type="body" sz="quarter" idx="11" hasCustomPrompt="1"/>
          </p:nvPr>
        </p:nvSpPr>
        <p:spPr>
          <a:xfrm>
            <a:off x="618832" y="3275412"/>
            <a:ext cx="7300913" cy="300082"/>
          </a:xfrm>
          <a:prstGeom prst="rect">
            <a:avLst/>
          </a:prstGeom>
        </p:spPr>
        <p:txBody>
          <a:bodyPr vert="horz" lIns="0" tIns="0" rIns="0" bIns="0">
            <a:spAutoFit/>
          </a:bodyPr>
          <a:lstStyle>
            <a:lvl1pPr marL="0" indent="0" algn="l">
              <a:lnSpc>
                <a:spcPct val="110000"/>
              </a:lnSpc>
              <a:spcBef>
                <a:spcPts val="0"/>
              </a:spcBef>
              <a:buNone/>
              <a:defRPr sz="1800" b="1" baseline="0">
                <a:solidFill>
                  <a:srgbClr val="878887"/>
                </a:solidFill>
              </a:defRPr>
            </a:lvl1pPr>
          </a:lstStyle>
          <a:p>
            <a:pPr lvl="0"/>
            <a:r>
              <a:rPr lang="en-US" dirty="0" smtClean="0"/>
              <a:t>Presentation sub-title here</a:t>
            </a:r>
            <a:endParaRPr lang="en-US" dirty="0"/>
          </a:p>
        </p:txBody>
      </p:sp>
      <p:sp>
        <p:nvSpPr>
          <p:cNvPr id="7" name="Text Placeholder 4"/>
          <p:cNvSpPr>
            <a:spLocks noGrp="1"/>
          </p:cNvSpPr>
          <p:nvPr>
            <p:ph type="body" sz="quarter" idx="12" hasCustomPrompt="1"/>
          </p:nvPr>
        </p:nvSpPr>
        <p:spPr>
          <a:xfrm>
            <a:off x="618832" y="443007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Name of Presenter</a:t>
            </a:r>
            <a:endParaRPr lang="en-US" dirty="0"/>
          </a:p>
        </p:txBody>
      </p:sp>
      <p:sp>
        <p:nvSpPr>
          <p:cNvPr id="8" name="Text Placeholder 4"/>
          <p:cNvSpPr>
            <a:spLocks noGrp="1"/>
          </p:cNvSpPr>
          <p:nvPr>
            <p:ph type="body" sz="quarter" idx="13" hasCustomPrompt="1"/>
          </p:nvPr>
        </p:nvSpPr>
        <p:spPr>
          <a:xfrm>
            <a:off x="618832" y="480175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00 Month, Year</a:t>
            </a:r>
            <a:endParaRPr lang="en-US" dirty="0"/>
          </a:p>
        </p:txBody>
      </p:sp>
      <p:pic>
        <p:nvPicPr>
          <p:cNvPr id="2" name="Picture 1" descr="doForms_LogoSTK-4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sp>
        <p:nvSpPr>
          <p:cNvPr id="11" name="Rectangle 10"/>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0" name="Rectangle 9"/>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274975866"/>
      </p:ext>
    </p:extLst>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mp; Sub - Main Im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4431413"/>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8" name="Text Placeholder 7"/>
          <p:cNvSpPr>
            <a:spLocks noGrp="1"/>
          </p:cNvSpPr>
          <p:nvPr>
            <p:ph type="body" sz="quarter" idx="15" hasCustomPrompt="1"/>
          </p:nvPr>
        </p:nvSpPr>
        <p:spPr>
          <a:xfrm>
            <a:off x="0" y="5854700"/>
            <a:ext cx="9144000" cy="338554"/>
          </a:xfrm>
          <a:prstGeom prst="rect">
            <a:avLst/>
          </a:prstGeom>
        </p:spPr>
        <p:txBody>
          <a:bodyPr vert="horz" lIns="0" tIns="0" rIns="0" bIns="0">
            <a:spAutoFit/>
          </a:bodyPr>
          <a:lstStyle>
            <a:lvl1pPr marL="0" indent="0" algn="ctr">
              <a:buNone/>
              <a:defRPr sz="2200" b="1">
                <a:solidFill>
                  <a:srgbClr val="878887"/>
                </a:solidFill>
              </a:defRPr>
            </a:lvl1pPr>
          </a:lstStyle>
          <a:p>
            <a:pPr lvl="0"/>
            <a:r>
              <a:rPr lang="en-US" dirty="0" smtClean="0"/>
              <a:t>Sub headline here</a:t>
            </a:r>
            <a:endParaRPr lang="en-US" dirty="0"/>
          </a:p>
        </p:txBody>
      </p:sp>
      <p:sp>
        <p:nvSpPr>
          <p:cNvPr id="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798452021"/>
      </p:ext>
    </p:extLst>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with List Copy">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6"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8" name="Text Placeholder 8"/>
          <p:cNvSpPr>
            <a:spLocks noGrp="1"/>
          </p:cNvSpPr>
          <p:nvPr>
            <p:ph type="body" sz="quarter" idx="16" hasCustomPrompt="1"/>
          </p:nvPr>
        </p:nvSpPr>
        <p:spPr>
          <a:xfrm>
            <a:off x="465138" y="3817875"/>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9" name="Text Placeholder 13"/>
          <p:cNvSpPr>
            <a:spLocks noGrp="1"/>
          </p:cNvSpPr>
          <p:nvPr>
            <p:ph type="body" sz="quarter" idx="17" hasCustomPrompt="1"/>
          </p:nvPr>
        </p:nvSpPr>
        <p:spPr>
          <a:xfrm>
            <a:off x="465138" y="4234118"/>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13"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200820083"/>
      </p:ext>
    </p:extLst>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py with Char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 headline here</a:t>
            </a:r>
            <a:endParaRPr lang="en-US" dirty="0"/>
          </a:p>
        </p:txBody>
      </p:sp>
      <p:sp>
        <p:nvSpPr>
          <p:cNvPr id="8"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9"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8" name="Text Placeholder 13"/>
          <p:cNvSpPr>
            <a:spLocks noGrp="1"/>
          </p:cNvSpPr>
          <p:nvPr>
            <p:ph type="body" sz="quarter" idx="13" hasCustomPrompt="1"/>
          </p:nvPr>
        </p:nvSpPr>
        <p:spPr>
          <a:xfrm>
            <a:off x="465138" y="1605178"/>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1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463611985"/>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lai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840"/>
            <a:ext cx="9144000" cy="6184331"/>
          </a:xfrm>
          <a:prstGeom prst="rect">
            <a:avLst/>
          </a:prstGeom>
        </p:spPr>
        <p:txBody>
          <a:bodyPr vert="horz" lIns="0" tIns="0" rIns="0" bIns="0" anchor="ctr" anchorCtr="0">
            <a:noAutofit/>
          </a:bodyPr>
          <a:lstStyle>
            <a:lvl1pPr>
              <a:lnSpc>
                <a:spcPct val="110000"/>
              </a:lnSpc>
              <a:defRPr sz="2600">
                <a:solidFill>
                  <a:srgbClr val="878887"/>
                </a:solidFill>
              </a:defRPr>
            </a:lvl1pPr>
          </a:lstStyle>
          <a:p>
            <a:r>
              <a:rPr lang="en-US" dirty="0" smtClean="0"/>
              <a:t>Plain title slide with a simple heading</a:t>
            </a:r>
            <a:endParaRPr lang="en-US" dirty="0"/>
          </a:p>
        </p:txBody>
      </p:sp>
      <p:sp>
        <p:nvSpPr>
          <p:cNvPr id="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22803072"/>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Slide 1">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1 slide title</a:t>
            </a:r>
            <a:endParaRPr lang="en-US" dirty="0"/>
          </a:p>
        </p:txBody>
      </p:sp>
    </p:spTree>
    <p:extLst>
      <p:ext uri="{BB962C8B-B14F-4D97-AF65-F5344CB8AC3E}">
        <p14:creationId xmlns:p14="http://schemas.microsoft.com/office/powerpoint/2010/main" val="37434892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Slid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2 slide title</a:t>
            </a:r>
            <a:endParaRPr lang="en-US" dirty="0"/>
          </a:p>
        </p:txBody>
      </p:sp>
    </p:spTree>
    <p:extLst>
      <p:ext uri="{BB962C8B-B14F-4D97-AF65-F5344CB8AC3E}">
        <p14:creationId xmlns:p14="http://schemas.microsoft.com/office/powerpoint/2010/main" val="4236391536"/>
      </p:ext>
    </p:extLst>
  </p:cSld>
  <p:clrMapOvr>
    <a:masterClrMapping/>
  </p:clrMapOvr>
  <p:timing>
    <p:tnLst>
      <p:par>
        <p:cTn xmlns:p14="http://schemas.microsoft.com/office/powerpoint/2010/mai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186144"/>
            <a:ext cx="9144000" cy="553998"/>
          </a:xfrm>
          <a:prstGeom prst="rect">
            <a:avLst/>
          </a:prstGeom>
        </p:spPr>
        <p:txBody>
          <a:bodyPr vert="horz" lIns="0" tIns="0" rIns="0" bIns="0">
            <a:spAutoFit/>
          </a:bodyPr>
          <a:lstStyle>
            <a:lvl1pPr>
              <a:defRPr sz="3600">
                <a:solidFill>
                  <a:srgbClr val="878887"/>
                </a:solidFill>
              </a:defRPr>
            </a:lvl1pPr>
          </a:lstStyle>
          <a:p>
            <a:r>
              <a:rPr lang="en-US" dirty="0" smtClean="0"/>
              <a:t>Thank You</a:t>
            </a:r>
            <a:endParaRPr lang="en-US" dirty="0"/>
          </a:p>
        </p:txBody>
      </p:sp>
      <p:pic>
        <p:nvPicPr>
          <p:cNvPr id="7" name="Picture 6" descr="Circles-7699Tint.png"/>
          <p:cNvPicPr>
            <a:picLocks noChangeAspect="1"/>
          </p:cNvPicPr>
          <p:nvPr/>
        </p:nvPicPr>
        <p:blipFill rotWithShape="1">
          <a:blip r:embed="rId2">
            <a:extLst>
              <a:ext uri="{28A0092B-C50C-407E-A947-70E740481C1C}">
                <a14:useLocalDpi xmlns:a14="http://schemas.microsoft.com/office/drawing/2010/main" val="0"/>
              </a:ext>
            </a:extLst>
          </a:blip>
          <a:srcRect r="23082" b="21417"/>
          <a:stretch/>
        </p:blipFill>
        <p:spPr>
          <a:xfrm>
            <a:off x="6229621" y="3816405"/>
            <a:ext cx="2914379" cy="3041595"/>
          </a:xfrm>
          <a:prstGeom prst="rect">
            <a:avLst/>
          </a:prstGeom>
        </p:spPr>
      </p:pic>
      <p:pic>
        <p:nvPicPr>
          <p:cNvPr id="6" name="Picture 5" descr="doForms_LogoSTK-4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sp>
        <p:nvSpPr>
          <p:cNvPr id="10" name="Rectangle 9"/>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Rectangle 10"/>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300318537"/>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Headlin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393693795"/>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5" name="Text Placeholder 13"/>
          <p:cNvSpPr>
            <a:spLocks noGrp="1"/>
          </p:cNvSpPr>
          <p:nvPr>
            <p:ph type="body" sz="quarter" idx="11" hasCustomPrompt="1"/>
          </p:nvPr>
        </p:nvSpPr>
        <p:spPr>
          <a:xfrm>
            <a:off x="465138" y="1170242"/>
            <a:ext cx="8001000" cy="2772041"/>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0"/>
            <a:r>
              <a:rPr lang="en-US" dirty="0" smtClean="0"/>
              <a:t>Bullet 3 copy </a:t>
            </a:r>
            <a:r>
              <a:rPr lang="en-US" dirty="0" err="1" smtClean="0"/>
              <a:t>porro</a:t>
            </a:r>
            <a:r>
              <a:rPr lang="en-US" dirty="0" smtClean="0"/>
              <a:t> </a:t>
            </a:r>
            <a:r>
              <a:rPr lang="en-US" dirty="0" err="1" smtClean="0"/>
              <a:t>quisquam</a:t>
            </a:r>
            <a:r>
              <a:rPr lang="en-US" dirty="0" smtClean="0"/>
              <a:t> </a:t>
            </a:r>
            <a:r>
              <a:rPr lang="en-US" dirty="0" err="1" smtClean="0"/>
              <a:t>est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1"/>
            <a:r>
              <a:rPr lang="en-US" dirty="0" smtClean="0"/>
              <a:t>Sub-bullet 3 copy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6"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03169188"/>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py Slid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465138" y="1170242"/>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646111227"/>
      </p:ext>
    </p:extLst>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amp; Copy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2" name="Text Placeholder 8"/>
          <p:cNvSpPr>
            <a:spLocks noGrp="1"/>
          </p:cNvSpPr>
          <p:nvPr>
            <p:ph type="body" sz="quarter" idx="12" hasCustomPrompt="1"/>
          </p:nvPr>
        </p:nvSpPr>
        <p:spPr>
          <a:xfrm>
            <a:off x="465138" y="1174822"/>
            <a:ext cx="8001000" cy="359073"/>
          </a:xfrm>
          <a:prstGeom prst="rect">
            <a:avLst/>
          </a:prstGeom>
        </p:spPr>
        <p:txBody>
          <a:bodyPr vert="horz"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4" name="Text Placeholder 13"/>
          <p:cNvSpPr>
            <a:spLocks noGrp="1"/>
          </p:cNvSpPr>
          <p:nvPr>
            <p:ph type="body" sz="quarter" idx="13" hasCustomPrompt="1"/>
          </p:nvPr>
        </p:nvSpPr>
        <p:spPr>
          <a:xfrm>
            <a:off x="465138" y="4260448"/>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16" name="Text Placeholder 13"/>
          <p:cNvSpPr>
            <a:spLocks noGrp="1"/>
          </p:cNvSpPr>
          <p:nvPr>
            <p:ph type="body" sz="quarter" idx="14" hasCustomPrompt="1"/>
          </p:nvPr>
        </p:nvSpPr>
        <p:spPr>
          <a:xfrm>
            <a:off x="465138" y="1694309"/>
            <a:ext cx="8001000" cy="2067233"/>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7"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44407225"/>
      </p:ext>
    </p:extLst>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List - Comparison">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5" name="Text Placeholder 8"/>
          <p:cNvSpPr>
            <a:spLocks noGrp="1"/>
          </p:cNvSpPr>
          <p:nvPr>
            <p:ph type="body" sz="quarter" idx="12" hasCustomPrompt="1"/>
          </p:nvPr>
        </p:nvSpPr>
        <p:spPr>
          <a:xfrm>
            <a:off x="465138"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8"/>
          <p:cNvSpPr>
            <a:spLocks noGrp="1"/>
          </p:cNvSpPr>
          <p:nvPr>
            <p:ph type="body" sz="quarter" idx="14" hasCustomPrompt="1"/>
          </p:nvPr>
        </p:nvSpPr>
        <p:spPr>
          <a:xfrm>
            <a:off x="4792833"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0" name="Text Placeholder 13"/>
          <p:cNvSpPr>
            <a:spLocks noGrp="1"/>
          </p:cNvSpPr>
          <p:nvPr>
            <p:ph type="body" sz="quarter" idx="15" hasCustomPrompt="1"/>
          </p:nvPr>
        </p:nvSpPr>
        <p:spPr>
          <a:xfrm>
            <a:off x="465138"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2" name="Text Placeholder 13"/>
          <p:cNvSpPr>
            <a:spLocks noGrp="1"/>
          </p:cNvSpPr>
          <p:nvPr>
            <p:ph type="body" sz="quarter" idx="16" hasCustomPrompt="1"/>
          </p:nvPr>
        </p:nvSpPr>
        <p:spPr>
          <a:xfrm>
            <a:off x="4792833"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287235100"/>
      </p:ext>
    </p:extLst>
  </p:cSld>
  <p:clrMapOvr>
    <a:masterClrMapping/>
  </p:clrMapOvr>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py with Small Image">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465138" y="1174822"/>
            <a:ext cx="4645693"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5" name="Text Placeholder 13"/>
          <p:cNvSpPr>
            <a:spLocks noGrp="1"/>
          </p:cNvSpPr>
          <p:nvPr>
            <p:ph type="body" sz="quarter" idx="13" hasCustomPrompt="1"/>
          </p:nvPr>
        </p:nvSpPr>
        <p:spPr>
          <a:xfrm>
            <a:off x="465138" y="4364735"/>
            <a:ext cx="4645693" cy="1247008"/>
          </a:xfrm>
          <a:prstGeom prst="rect">
            <a:avLst/>
          </a:prstGeom>
        </p:spPr>
        <p:txBody>
          <a:bodyPr vert="horz" wrap="square"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6"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5513388" y="1174750"/>
            <a:ext cx="3376612"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5" hasCustomPrompt="1"/>
          </p:nvPr>
        </p:nvSpPr>
        <p:spPr>
          <a:xfrm>
            <a:off x="465138" y="1694309"/>
            <a:ext cx="4645693" cy="234269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66216187"/>
      </p:ext>
    </p:extLst>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 with Large Image">
    <p:spTree>
      <p:nvGrpSpPr>
        <p:cNvPr id="1" name=""/>
        <p:cNvGrpSpPr/>
        <p:nvPr/>
      </p:nvGrpSpPr>
      <p:grpSpPr>
        <a:xfrm>
          <a:off x="0" y="0"/>
          <a:ext cx="0" cy="0"/>
          <a:chOff x="0" y="0"/>
          <a:chExt cx="0" cy="0"/>
        </a:xfrm>
      </p:grpSpPr>
      <p:sp>
        <p:nvSpPr>
          <p:cNvPr id="3"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4"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7"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4563611" y="1174750"/>
            <a:ext cx="4326389"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3" hasCustomPrompt="1"/>
          </p:nvPr>
        </p:nvSpPr>
        <p:spPr>
          <a:xfrm>
            <a:off x="465138" y="3817875"/>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baseline="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san </a:t>
            </a:r>
            <a:r>
              <a:rPr lang="en-US" dirty="0" err="1" smtClean="0"/>
              <a:t>dowlq</a:t>
            </a:r>
            <a:r>
              <a:rPr lang="en-US" dirty="0" smtClean="0"/>
              <a:t> </a:t>
            </a:r>
            <a:r>
              <a:rPr lang="en-US" dirty="0" err="1" smtClean="0"/>
              <a:t>marater</a:t>
            </a:r>
            <a:r>
              <a:rPr lang="en-US" dirty="0" smtClean="0"/>
              <a:t>.</a:t>
            </a:r>
            <a:endParaRPr lang="en-US" dirty="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889513197"/>
      </p:ext>
    </p:extLst>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amp; Main Im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5"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352194550"/>
      </p:ext>
    </p:extLst>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 name="Rectangle 3"/>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4108250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Construction and Building Trades</a:t>
            </a:r>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r>
              <a:rPr lang="en-US" dirty="0" smtClean="0"/>
              <a:t>July, 2015</a:t>
            </a:r>
            <a:endParaRPr lang="en-US" dirty="0"/>
          </a:p>
        </p:txBody>
      </p:sp>
    </p:spTree>
    <p:extLst>
      <p:ext uri="{BB962C8B-B14F-4D97-AF65-F5344CB8AC3E}">
        <p14:creationId xmlns:p14="http://schemas.microsoft.com/office/powerpoint/2010/main" val="321836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doForms and Building Trades/</a:t>
            </a:r>
            <a:br>
              <a:rPr lang="en-US" dirty="0" smtClean="0"/>
            </a:br>
            <a:r>
              <a:rPr lang="en-US" dirty="0" smtClean="0"/>
              <a:t>Residential Services</a:t>
            </a:r>
            <a:endParaRPr lang="en-US" dirty="0"/>
          </a:p>
        </p:txBody>
      </p:sp>
    </p:spTree>
    <p:extLst>
      <p:ext uri="{BB962C8B-B14F-4D97-AF65-F5344CB8AC3E}">
        <p14:creationId xmlns:p14="http://schemas.microsoft.com/office/powerpoint/2010/main" val="101221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lia_Man repairing light.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7812" y="230897"/>
            <a:ext cx="2904591" cy="6675120"/>
          </a:xfrm>
          <a:prstGeom prst="rect">
            <a:avLst/>
          </a:prstGeom>
        </p:spPr>
      </p:pic>
      <p:pic>
        <p:nvPicPr>
          <p:cNvPr id="6" name="Picture 5" descr="Fotolia_Man repairing light.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457" y="230896"/>
            <a:ext cx="7543556" cy="6675120"/>
          </a:xfrm>
          <a:prstGeom prst="rect">
            <a:avLst/>
          </a:prstGeom>
        </p:spPr>
      </p:pic>
      <p:sp>
        <p:nvSpPr>
          <p:cNvPr id="2" name="Title 1"/>
          <p:cNvSpPr>
            <a:spLocks noGrp="1"/>
          </p:cNvSpPr>
          <p:nvPr>
            <p:ph type="ctrTitle"/>
          </p:nvPr>
        </p:nvSpPr>
        <p:spPr>
          <a:xfrm>
            <a:off x="0" y="493221"/>
            <a:ext cx="9143999" cy="400110"/>
          </a:xfrm>
        </p:spPr>
        <p:txBody>
          <a:bodyPr/>
          <a:lstStyle/>
          <a:p>
            <a:r>
              <a:rPr lang="en-US" dirty="0" smtClean="0"/>
              <a:t>doForms helping bring projects in on time – profitably</a:t>
            </a:r>
            <a:endParaRPr lang="en-US" sz="1600" dirty="0"/>
          </a:p>
        </p:txBody>
      </p:sp>
      <p:pic>
        <p:nvPicPr>
          <p:cNvPr id="4" name="Picture 3" descr="images.jpg"/>
          <p:cNvPicPr>
            <a:picLocks noChangeAspect="1"/>
          </p:cNvPicPr>
          <p:nvPr/>
        </p:nvPicPr>
        <p:blipFill>
          <a:blip r:embed="rId4" cstate="email">
            <a:extLst>
              <a:ext uri="{BEBA8EAE-BF5A-486C-A8C5-ECC9F3942E4B}">
                <a14:imgProps xmlns:a14="http://schemas.microsoft.com/office/drawing/2010/main">
                  <a14:imgLayer r:embed="rId5">
                    <a14:imgEffect>
                      <a14:backgroundRemoval t="637" b="89809" l="6231" r="92056"/>
                    </a14:imgEffect>
                  </a14:imgLayer>
                </a14:imgProps>
              </a:ext>
              <a:ext uri="{28A0092B-C50C-407E-A947-70E740481C1C}">
                <a14:useLocalDpi xmlns:a14="http://schemas.microsoft.com/office/drawing/2010/main"/>
              </a:ext>
            </a:extLst>
          </a:blip>
          <a:stretch>
            <a:fillRect/>
          </a:stretch>
        </p:blipFill>
        <p:spPr>
          <a:xfrm>
            <a:off x="-305034" y="1053674"/>
            <a:ext cx="2457987" cy="1202193"/>
          </a:xfrm>
          <a:prstGeom prst="rect">
            <a:avLst/>
          </a:prstGeom>
        </p:spPr>
      </p:pic>
      <p:sp>
        <p:nvSpPr>
          <p:cNvPr id="8" name="TextBox 7"/>
          <p:cNvSpPr txBox="1"/>
          <p:nvPr/>
        </p:nvSpPr>
        <p:spPr>
          <a:xfrm>
            <a:off x="6020226" y="1474992"/>
            <a:ext cx="2870400" cy="4635117"/>
          </a:xfrm>
          <a:prstGeom prst="rect">
            <a:avLst/>
          </a:prstGeom>
          <a:noFill/>
        </p:spPr>
        <p:txBody>
          <a:bodyPr wrap="square" rtlCol="0">
            <a:spAutoFit/>
          </a:bodyPr>
          <a:lstStyle/>
          <a:p>
            <a:pPr marL="285750" indent="-285750">
              <a:lnSpc>
                <a:spcPct val="120000"/>
              </a:lnSpc>
              <a:spcBef>
                <a:spcPts val="600"/>
              </a:spcBef>
              <a:spcAft>
                <a:spcPts val="1200"/>
              </a:spcAft>
              <a:buFont typeface="Arial"/>
              <a:buChar char="•"/>
            </a:pPr>
            <a:r>
              <a:rPr lang="en-US" dirty="0" err="1" smtClean="0"/>
              <a:t>doForms</a:t>
            </a:r>
            <a:r>
              <a:rPr lang="en-US" dirty="0" smtClean="0"/>
              <a:t> being used to estimate projects as well as to track progress and hours on ongoing projects</a:t>
            </a:r>
          </a:p>
          <a:p>
            <a:pPr marL="285750" indent="-285750">
              <a:lnSpc>
                <a:spcPct val="120000"/>
              </a:lnSpc>
              <a:spcBef>
                <a:spcPts val="600"/>
              </a:spcBef>
              <a:spcAft>
                <a:spcPts val="1200"/>
              </a:spcAft>
              <a:buFont typeface="Arial"/>
              <a:buChar char="•"/>
            </a:pPr>
            <a:r>
              <a:rPr lang="en-US" dirty="0" smtClean="0"/>
              <a:t>Tracking and on-time delivery vastly improved: 80% of projects being tracked by doForms are on or ahead of schedule versus &lt;50% of other projects</a:t>
            </a:r>
          </a:p>
        </p:txBody>
      </p:sp>
    </p:spTree>
    <p:extLst>
      <p:ext uri="{BB962C8B-B14F-4D97-AF65-F5344CB8AC3E}">
        <p14:creationId xmlns:p14="http://schemas.microsoft.com/office/powerpoint/2010/main" val="3893918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eamstime_xs_47377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07223" y="2138047"/>
            <a:ext cx="5336777" cy="3557851"/>
          </a:xfrm>
          <a:prstGeom prst="rect">
            <a:avLst/>
          </a:prstGeom>
        </p:spPr>
      </p:pic>
      <p:sp>
        <p:nvSpPr>
          <p:cNvPr id="3" name="Text Placeholder 2"/>
          <p:cNvSpPr>
            <a:spLocks noGrp="1"/>
          </p:cNvSpPr>
          <p:nvPr>
            <p:ph type="body" sz="quarter" idx="15"/>
          </p:nvPr>
        </p:nvSpPr>
        <p:spPr>
          <a:xfrm>
            <a:off x="313391" y="1588106"/>
            <a:ext cx="4139067" cy="4107792"/>
          </a:xfrm>
        </p:spPr>
        <p:txBody>
          <a:bodyPr/>
          <a:lstStyle/>
          <a:p>
            <a:pPr marL="285750" indent="-285750">
              <a:buClr>
                <a:schemeClr val="accent5"/>
              </a:buClr>
              <a:buFont typeface="Wingdings" charset="2"/>
              <a:buChar char="§"/>
            </a:pPr>
            <a:r>
              <a:rPr lang="en-US" sz="1800" dirty="0" smtClean="0">
                <a:solidFill>
                  <a:schemeClr val="tx1"/>
                </a:solidFill>
              </a:rPr>
              <a:t>Residential and </a:t>
            </a:r>
            <a:r>
              <a:rPr lang="en-US" sz="1800" dirty="0">
                <a:solidFill>
                  <a:schemeClr val="tx1"/>
                </a:solidFill>
              </a:rPr>
              <a:t>commercial contractors located in Arlington, Massachusetts </a:t>
            </a:r>
          </a:p>
          <a:p>
            <a:pPr marL="285750" lvl="1" indent="-285750">
              <a:spcAft>
                <a:spcPts val="700"/>
              </a:spcAft>
              <a:buClr>
                <a:schemeClr val="accent5"/>
              </a:buClr>
              <a:buFont typeface="Wingdings" charset="2"/>
              <a:buChar char="§"/>
            </a:pPr>
            <a:r>
              <a:rPr lang="en-US" sz="1800" dirty="0" smtClean="0">
                <a:solidFill>
                  <a:schemeClr val="tx1"/>
                </a:solidFill>
              </a:rPr>
              <a:t>Use </a:t>
            </a:r>
            <a:r>
              <a:rPr lang="en-US" sz="1800" dirty="0">
                <a:solidFill>
                  <a:schemeClr val="tx1"/>
                </a:solidFill>
              </a:rPr>
              <a:t>doForms to create work orders, as well as keep track as which technician is completing what </a:t>
            </a:r>
            <a:r>
              <a:rPr lang="en-US" sz="1800" dirty="0" smtClean="0">
                <a:solidFill>
                  <a:schemeClr val="tx1"/>
                </a:solidFill>
              </a:rPr>
              <a:t>job</a:t>
            </a:r>
          </a:p>
          <a:p>
            <a:pPr marL="285750" lvl="1" indent="-285750">
              <a:spcAft>
                <a:spcPts val="700"/>
              </a:spcAft>
              <a:buClr>
                <a:schemeClr val="accent5"/>
              </a:buClr>
              <a:buFont typeface="Wingdings" charset="2"/>
              <a:buChar char="§"/>
            </a:pPr>
            <a:r>
              <a:rPr lang="en-US" sz="1800" dirty="0">
                <a:solidFill>
                  <a:schemeClr val="tx1"/>
                </a:solidFill>
              </a:rPr>
              <a:t>The company is also using doForms Integration &amp; Synchronization capability, which allowed them to rapidly configure data flow from forms directly into and out of their QuickBooks system using doForms pre-built connectors and simple drag-and-drop </a:t>
            </a:r>
            <a:r>
              <a:rPr lang="en-US" sz="1800" dirty="0" smtClean="0">
                <a:solidFill>
                  <a:schemeClr val="tx1"/>
                </a:solidFill>
              </a:rPr>
              <a:t>interface</a:t>
            </a:r>
            <a:endParaRPr lang="en-US" sz="1800" dirty="0">
              <a:solidFill>
                <a:schemeClr val="tx1"/>
              </a:solidFill>
            </a:endParaRPr>
          </a:p>
        </p:txBody>
      </p:sp>
      <p:sp>
        <p:nvSpPr>
          <p:cNvPr id="4" name="Title 3"/>
          <p:cNvSpPr>
            <a:spLocks noGrp="1"/>
          </p:cNvSpPr>
          <p:nvPr>
            <p:ph type="ctrTitle"/>
          </p:nvPr>
        </p:nvSpPr>
        <p:spPr>
          <a:xfrm>
            <a:off x="110971" y="364941"/>
            <a:ext cx="8890000" cy="800219"/>
          </a:xfrm>
        </p:spPr>
        <p:txBody>
          <a:bodyPr/>
          <a:lstStyle/>
          <a:p>
            <a:r>
              <a:rPr lang="en-US" dirty="0" smtClean="0">
                <a:latin typeface="Proxima Nova Soft Medium"/>
                <a:cs typeface="Proxima Nova Soft Medium"/>
              </a:rPr>
              <a:t>doForms enabling an electrical contractor to manage workflow and field activities</a:t>
            </a:r>
            <a:endParaRPr lang="en-US" dirty="0">
              <a:latin typeface="Proxima Nova Soft Medium"/>
              <a:cs typeface="Proxima Nova Soft Medium"/>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135121" y="1842011"/>
            <a:ext cx="3008879" cy="629130"/>
          </a:xfrm>
          <a:prstGeom prst="rect">
            <a:avLst/>
          </a:prstGeom>
        </p:spPr>
      </p:pic>
    </p:spTree>
    <p:extLst>
      <p:ext uri="{BB962C8B-B14F-4D97-AF65-F5344CB8AC3E}">
        <p14:creationId xmlns:p14="http://schemas.microsoft.com/office/powerpoint/2010/main" val="28120938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1941" y="1686668"/>
            <a:ext cx="3668575" cy="5687196"/>
          </a:xfrm>
        </p:spPr>
        <p:txBody>
          <a:bodyPr/>
          <a:lstStyle/>
          <a:p>
            <a:pPr marL="285750" indent="-285750">
              <a:buFont typeface="Arial"/>
              <a:buChar char="•"/>
            </a:pPr>
            <a:r>
              <a:rPr lang="en-US" dirty="0" smtClean="0"/>
              <a:t>Company of </a:t>
            </a:r>
            <a:r>
              <a:rPr lang="en-US" dirty="0"/>
              <a:t>lawn care professionals located in Irving, </a:t>
            </a:r>
            <a:r>
              <a:rPr lang="en-US" dirty="0" smtClean="0"/>
              <a:t>Texas</a:t>
            </a:r>
          </a:p>
          <a:p>
            <a:pPr marL="285750" indent="-285750">
              <a:buFont typeface="Arial"/>
              <a:buChar char="•"/>
            </a:pPr>
            <a:r>
              <a:rPr lang="en-US" dirty="0" smtClean="0"/>
              <a:t>Prides itself in </a:t>
            </a:r>
            <a:r>
              <a:rPr lang="en-US" dirty="0"/>
              <a:t>being able to assist with whatever lawn care service their customers may need, from fixing brown spots to ant </a:t>
            </a:r>
            <a:r>
              <a:rPr lang="en-US" dirty="0" smtClean="0"/>
              <a:t>treatments</a:t>
            </a:r>
          </a:p>
          <a:p>
            <a:pPr marL="285750" indent="-285750">
              <a:buFont typeface="Arial"/>
              <a:buChar char="•"/>
            </a:pPr>
            <a:r>
              <a:rPr lang="en-US" dirty="0" smtClean="0"/>
              <a:t>Use </a:t>
            </a:r>
            <a:r>
              <a:rPr lang="en-US" dirty="0" err="1" smtClean="0"/>
              <a:t>doForms</a:t>
            </a:r>
            <a:r>
              <a:rPr lang="en-US" dirty="0" smtClean="0"/>
              <a:t> </a:t>
            </a:r>
            <a:r>
              <a:rPr lang="en-US" dirty="0"/>
              <a:t>to notate what services are being provided to which lawns in an efficient mobile </a:t>
            </a:r>
            <a:r>
              <a:rPr lang="en-US" dirty="0" smtClean="0"/>
              <a:t>fashion</a:t>
            </a:r>
          </a:p>
          <a:p>
            <a:pPr marL="285750" indent="-285750">
              <a:buFont typeface="Arial"/>
              <a:buChar char="•"/>
            </a:pPr>
            <a:r>
              <a:rPr lang="en-US" dirty="0" smtClean="0"/>
              <a:t>Also using </a:t>
            </a:r>
            <a:r>
              <a:rPr lang="en-US" dirty="0" err="1"/>
              <a:t>doForms</a:t>
            </a:r>
            <a:r>
              <a:rPr lang="en-US" dirty="0"/>
              <a:t> to keep a transparent schedule for call back calls to customers </a:t>
            </a:r>
            <a:r>
              <a:rPr lang="en-US" dirty="0" smtClean="0"/>
              <a:t> </a:t>
            </a:r>
            <a:br>
              <a:rPr lang="en-US" dirty="0" smtClean="0"/>
            </a:br>
            <a:endParaRPr lang="en-US" dirty="0"/>
          </a:p>
          <a:p>
            <a:pPr marL="285750" indent="-285750">
              <a:buClr>
                <a:schemeClr val="accent2"/>
              </a:buClr>
              <a:buFont typeface="Arial"/>
              <a:buChar char="•"/>
            </a:pPr>
            <a:endParaRPr lang="en-US" dirty="0"/>
          </a:p>
        </p:txBody>
      </p:sp>
      <p:sp>
        <p:nvSpPr>
          <p:cNvPr id="3" name="Title 2"/>
          <p:cNvSpPr>
            <a:spLocks noGrp="1"/>
          </p:cNvSpPr>
          <p:nvPr>
            <p:ph type="ctrTitle"/>
          </p:nvPr>
        </p:nvSpPr>
        <p:spPr/>
        <p:txBody>
          <a:bodyPr/>
          <a:lstStyle/>
          <a:p>
            <a:r>
              <a:rPr lang="en-US" dirty="0" smtClean="0"/>
              <a:t>doForms helping a growing business… grow!</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45991" y="777146"/>
            <a:ext cx="2670629" cy="723824"/>
          </a:xfrm>
          <a:prstGeom prst="rect">
            <a:avLst/>
          </a:prstGeom>
        </p:spPr>
      </p:pic>
      <p:pic>
        <p:nvPicPr>
          <p:cNvPr id="4" name="Picture 3" descr="Fotolia_82096640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775" y="1500971"/>
            <a:ext cx="4836518" cy="4786672"/>
          </a:xfrm>
          <a:prstGeom prst="rect">
            <a:avLst/>
          </a:prstGeom>
        </p:spPr>
      </p:pic>
    </p:spTree>
    <p:extLst>
      <p:ext uri="{BB962C8B-B14F-4D97-AF65-F5344CB8AC3E}">
        <p14:creationId xmlns:p14="http://schemas.microsoft.com/office/powerpoint/2010/main" val="10768505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64941"/>
            <a:ext cx="9143999" cy="400110"/>
          </a:xfrm>
        </p:spPr>
        <p:txBody>
          <a:bodyPr/>
          <a:lstStyle/>
          <a:p>
            <a:r>
              <a:rPr lang="en-US" dirty="0" smtClean="0"/>
              <a:t>Use Case: Repairer Quotes</a:t>
            </a:r>
            <a:endParaRPr lang="en-US" dirty="0"/>
          </a:p>
        </p:txBody>
      </p:sp>
      <p:sp>
        <p:nvSpPr>
          <p:cNvPr id="3" name="Text Placeholder 2"/>
          <p:cNvSpPr>
            <a:spLocks noGrp="1"/>
          </p:cNvSpPr>
          <p:nvPr>
            <p:ph type="body" sz="quarter" idx="13"/>
          </p:nvPr>
        </p:nvSpPr>
        <p:spPr>
          <a:xfrm>
            <a:off x="264630" y="1061897"/>
            <a:ext cx="4031051" cy="5488684"/>
          </a:xfrm>
        </p:spPr>
        <p:txBody>
          <a:bodyPr/>
          <a:lstStyle/>
          <a:p>
            <a:pPr marL="171450" indent="-171450">
              <a:buFont typeface="Arial"/>
              <a:buChar char="•"/>
            </a:pPr>
            <a:r>
              <a:rPr lang="en-US" sz="1800" dirty="0" smtClean="0"/>
              <a:t>Large window company often asked by insurance companies to appraise damage, estimate repair costs and propose approaches/materials </a:t>
            </a:r>
          </a:p>
          <a:p>
            <a:pPr marL="171450" indent="-171450">
              <a:buFont typeface="Arial"/>
              <a:buChar char="•"/>
            </a:pPr>
            <a:r>
              <a:rPr lang="en-US" sz="1800" dirty="0" smtClean="0"/>
              <a:t>doForms allows the company to rapidly create and submit details required by the insurer, including time stamps, location, photos, detailed explanation of damage, equipment and window specifications, cost estimates, owner sign-off, insurer sign-off, and more… in a single form</a:t>
            </a:r>
          </a:p>
          <a:p>
            <a:pPr marL="171450" indent="-171450">
              <a:buFont typeface="Arial"/>
              <a:buChar char="•"/>
            </a:pPr>
            <a:r>
              <a:rPr lang="en-US" sz="1800" dirty="0" smtClean="0"/>
              <a:t>Reduces back office burden on insurers while significantly improving documentation, expense control, and speed of repairs</a:t>
            </a:r>
          </a:p>
        </p:txBody>
      </p:sp>
      <p:sp>
        <p:nvSpPr>
          <p:cNvPr id="10" name="Rectangle 9"/>
          <p:cNvSpPr/>
          <p:nvPr/>
        </p:nvSpPr>
        <p:spPr>
          <a:xfrm>
            <a:off x="3969608" y="2117262"/>
            <a:ext cx="2429665" cy="799563"/>
          </a:xfrm>
          <a:prstGeom prst="rect">
            <a:avLst/>
          </a:prstGeom>
          <a:solidFill>
            <a:srgbClr val="FFFFFF">
              <a:alpha val="88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schemeClr val="bg1">
                  <a:lumMod val="50000"/>
                </a:schemeClr>
              </a:solidFill>
              <a:latin typeface="Abadi MT Condensed Extra Bold"/>
              <a:cs typeface="Abadi MT Condensed Extra Bold"/>
            </a:endParaRPr>
          </a:p>
        </p:txBody>
      </p:sp>
      <p:pic>
        <p:nvPicPr>
          <p:cNvPr id="14" name="Picture 13" descr="dreamstime_11657188.jpg"/>
          <p:cNvPicPr>
            <a:picLocks noChangeAspect="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4592746" y="859131"/>
            <a:ext cx="4551254" cy="5979925"/>
          </a:xfrm>
          <a:prstGeom prst="rect">
            <a:avLst/>
          </a:prstGeom>
        </p:spPr>
      </p:pic>
    </p:spTree>
    <p:extLst>
      <p:ext uri="{BB962C8B-B14F-4D97-AF65-F5344CB8AC3E}">
        <p14:creationId xmlns:p14="http://schemas.microsoft.com/office/powerpoint/2010/main" val="1321252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9668" y="364941"/>
            <a:ext cx="8011288" cy="800219"/>
          </a:xfrm>
        </p:spPr>
        <p:txBody>
          <a:bodyPr/>
          <a:lstStyle/>
          <a:p>
            <a:r>
              <a:rPr lang="en-US" dirty="0" smtClean="0"/>
              <a:t>Making it easier to buy and sell </a:t>
            </a:r>
            <a:r>
              <a:rPr lang="en-US" dirty="0" smtClean="0"/>
              <a:t>construction </a:t>
            </a:r>
            <a:r>
              <a:rPr lang="en-US" dirty="0" smtClean="0"/>
              <a:t>equipment</a:t>
            </a:r>
            <a:endParaRPr lang="en-US" dirty="0"/>
          </a:p>
        </p:txBody>
      </p:sp>
      <p:sp>
        <p:nvSpPr>
          <p:cNvPr id="7" name="Text Placeholder 6"/>
          <p:cNvSpPr>
            <a:spLocks noGrp="1"/>
          </p:cNvSpPr>
          <p:nvPr>
            <p:ph type="body" sz="quarter" idx="11"/>
          </p:nvPr>
        </p:nvSpPr>
        <p:spPr>
          <a:xfrm>
            <a:off x="204637" y="2021884"/>
            <a:ext cx="3871557" cy="4626398"/>
          </a:xfrm>
        </p:spPr>
        <p:txBody>
          <a:bodyPr>
            <a:normAutofit/>
          </a:bodyPr>
          <a:lstStyle/>
          <a:p>
            <a:r>
              <a:rPr lang="en-US" dirty="0" smtClean="0"/>
              <a:t>One of North America’s largest John Deere </a:t>
            </a:r>
            <a:r>
              <a:rPr lang="en-US" dirty="0"/>
              <a:t>c</a:t>
            </a:r>
            <a:r>
              <a:rPr lang="en-US" dirty="0" smtClean="0"/>
              <a:t>onstruction equipment dealers with 28 locations throughout the US</a:t>
            </a:r>
            <a:endParaRPr lang="en-US" b="1" dirty="0" smtClean="0"/>
          </a:p>
          <a:p>
            <a:r>
              <a:rPr lang="en-US" dirty="0" smtClean="0"/>
              <a:t>Uses doForms to: </a:t>
            </a:r>
          </a:p>
          <a:p>
            <a:pPr lvl="1"/>
            <a:r>
              <a:rPr lang="en-US" dirty="0" smtClean="0"/>
              <a:t>Allow technicians to assess and document the value of used tractors before making a purchase offer for them</a:t>
            </a:r>
          </a:p>
          <a:p>
            <a:pPr lvl="1"/>
            <a:r>
              <a:rPr lang="en-US" dirty="0" smtClean="0"/>
              <a:t>Allow purchasers to view Murphy’s online catalogue even if there is no signal or connectivity, and place orders.</a:t>
            </a:r>
            <a:endParaRPr lang="en-US" dirty="0"/>
          </a:p>
        </p:txBody>
      </p:sp>
      <p:sp>
        <p:nvSpPr>
          <p:cNvPr id="8" name="TextBox 7"/>
          <p:cNvSpPr txBox="1"/>
          <p:nvPr/>
        </p:nvSpPr>
        <p:spPr>
          <a:xfrm>
            <a:off x="5048207" y="4038127"/>
            <a:ext cx="3609783" cy="2246769"/>
          </a:xfrm>
          <a:prstGeom prst="rect">
            <a:avLst/>
          </a:prstGeom>
          <a:noFill/>
        </p:spPr>
        <p:txBody>
          <a:bodyPr wrap="square" rtlCol="0">
            <a:spAutoFit/>
          </a:bodyPr>
          <a:lstStyle/>
          <a:p>
            <a:r>
              <a:rPr lang="en-US" sz="1400" i="1" dirty="0" smtClean="0"/>
              <a:t>“The time and money this application saves us is huge. Now a technician can collect data and photos at the site, send, and move on to the next machine. And the salesperson </a:t>
            </a:r>
            <a:r>
              <a:rPr lang="en-US" sz="1400" i="1" dirty="0"/>
              <a:t>can go over the catalog with the client and place the order directly on his or her tablet.</a:t>
            </a:r>
            <a:r>
              <a:rPr lang="en-US" sz="1400" i="1" dirty="0" smtClean="0"/>
              <a:t>”</a:t>
            </a:r>
          </a:p>
          <a:p>
            <a:endParaRPr lang="en-US" sz="1400" i="1" dirty="0" smtClean="0"/>
          </a:p>
          <a:p>
            <a:pPr algn="r"/>
            <a:r>
              <a:rPr lang="en-US" sz="1400" i="1" dirty="0" smtClean="0"/>
              <a:t>-- Max Miller, Vice President, </a:t>
            </a:r>
          </a:p>
          <a:p>
            <a:pPr algn="r"/>
            <a:r>
              <a:rPr lang="en-US" sz="1400" i="1" dirty="0" smtClean="0"/>
              <a:t>Murphy Tractor and Equipment</a:t>
            </a:r>
            <a:endParaRPr lang="en-US" sz="1400" i="1" dirty="0"/>
          </a:p>
        </p:txBody>
      </p:sp>
      <p:pic>
        <p:nvPicPr>
          <p:cNvPr id="10" name="Picture 9" descr="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51" y="1385094"/>
            <a:ext cx="2306576" cy="537698"/>
          </a:xfrm>
          <a:prstGeom prst="rect">
            <a:avLst/>
          </a:prstGeom>
        </p:spPr>
      </p:pic>
      <p:pic>
        <p:nvPicPr>
          <p:cNvPr id="3" name="Picture 2" descr="r4d030693_50g_642x46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07" y="1385093"/>
            <a:ext cx="3625819" cy="2609235"/>
          </a:xfrm>
          <a:prstGeom prst="rect">
            <a:avLst/>
          </a:prstGeom>
        </p:spPr>
      </p:pic>
    </p:spTree>
    <p:extLst>
      <p:ext uri="{BB962C8B-B14F-4D97-AF65-F5344CB8AC3E}">
        <p14:creationId xmlns:p14="http://schemas.microsoft.com/office/powerpoint/2010/main" val="2205089416"/>
      </p:ext>
    </p:extLst>
  </p:cSld>
  <p:clrMapOvr>
    <a:masterClrMapping/>
  </p:clrMapOvr>
</p:sld>
</file>

<file path=ppt/theme/theme1.xml><?xml version="1.0" encoding="utf-8"?>
<a:theme xmlns:a="http://schemas.openxmlformats.org/drawingml/2006/main" name="Default Theme">
  <a:themeElements>
    <a:clrScheme name="DF-CP">
      <a:dk1>
        <a:srgbClr val="6C6C6C"/>
      </a:dk1>
      <a:lt1>
        <a:sysClr val="window" lastClr="FFFFFF"/>
      </a:lt1>
      <a:dk2>
        <a:srgbClr val="6C6C6C"/>
      </a:dk2>
      <a:lt2>
        <a:srgbClr val="FFFFFF"/>
      </a:lt2>
      <a:accent1>
        <a:srgbClr val="2A4E69"/>
      </a:accent1>
      <a:accent2>
        <a:srgbClr val="DB3D1C"/>
      </a:accent2>
      <a:accent3>
        <a:srgbClr val="135380"/>
      </a:accent3>
      <a:accent4>
        <a:srgbClr val="434448"/>
      </a:accent4>
      <a:accent5>
        <a:srgbClr val="878887"/>
      </a:accent5>
      <a:accent6>
        <a:srgbClr val="1C2832"/>
      </a:accent6>
      <a:hlink>
        <a:srgbClr val="135380"/>
      </a:hlink>
      <a:folHlink>
        <a:srgbClr val="1350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TotalTime>
  <Words>455</Words>
  <Application>Microsoft Macintosh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Theme</vt:lpstr>
      <vt:lpstr>PowerPoint Presentation</vt:lpstr>
      <vt:lpstr>doForms and Building Trades/ Residential Services</vt:lpstr>
      <vt:lpstr>doForms helping bring projects in on time – profitably</vt:lpstr>
      <vt:lpstr>doForms enabling an electrical contractor to manage workflow and field activities</vt:lpstr>
      <vt:lpstr>doForms helping a growing business… grow!</vt:lpstr>
      <vt:lpstr>Use Case: Repairer Quotes</vt:lpstr>
      <vt:lpstr>Making it easier to buy and sell construction equipment</vt:lpstr>
    </vt:vector>
  </TitlesOfParts>
  <Company>doForms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Teller</dc:creator>
  <cp:lastModifiedBy>Laura Teller</cp:lastModifiedBy>
  <cp:revision>3</cp:revision>
  <dcterms:created xsi:type="dcterms:W3CDTF">2015-07-31T18:15:10Z</dcterms:created>
  <dcterms:modified xsi:type="dcterms:W3CDTF">2015-08-04T14:21:20Z</dcterms:modified>
</cp:coreProperties>
</file>