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sldIdLst>
    <p:sldId id="256" r:id="rId2"/>
    <p:sldId id="257" r:id="rId3"/>
    <p:sldId id="273" r:id="rId4"/>
    <p:sldId id="268" r:id="rId5"/>
    <p:sldId id="270" r:id="rId6"/>
    <p:sldId id="271" r:id="rId7"/>
    <p:sldId id="274" r:id="rId8"/>
    <p:sldId id="27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1" d="100"/>
          <a:sy n="31" d="100"/>
        </p:scale>
        <p:origin x="-19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pic>
        <p:nvPicPr>
          <p:cNvPr id="4" name="Picture 3" descr="Circles-7699Tint.png"/>
          <p:cNvPicPr>
            <a:picLocks noChangeAspect="1"/>
          </p:cNvPicPr>
          <p:nvPr/>
        </p:nvPicPr>
        <p:blipFill rotWithShape="1">
          <a:blip r:embed="rId3">
            <a:extLst>
              <a:ext uri="{28A0092B-C50C-407E-A947-70E740481C1C}">
                <a14:useLocalDpi xmlns:a14="http://schemas.microsoft.com/office/drawing/2010/main" val="0"/>
              </a:ext>
            </a:extLst>
          </a:blip>
          <a:srcRect r="23082" b="21417"/>
          <a:stretch/>
        </p:blipFill>
        <p:spPr>
          <a:xfrm>
            <a:off x="5855021" y="3425453"/>
            <a:ext cx="3288980" cy="3432548"/>
          </a:xfrm>
          <a:prstGeom prst="rect">
            <a:avLst/>
          </a:prstGeom>
        </p:spPr>
      </p:pic>
      <p:sp>
        <p:nvSpPr>
          <p:cNvPr id="5" name="Text Placeholder 4"/>
          <p:cNvSpPr>
            <a:spLocks noGrp="1"/>
          </p:cNvSpPr>
          <p:nvPr>
            <p:ph type="body" sz="quarter" idx="10" hasCustomPrompt="1"/>
          </p:nvPr>
        </p:nvSpPr>
        <p:spPr>
          <a:xfrm>
            <a:off x="618832" y="2697245"/>
            <a:ext cx="7300913" cy="433452"/>
          </a:xfrm>
          <a:prstGeom prst="rect">
            <a:avLst/>
          </a:prstGeom>
        </p:spPr>
        <p:txBody>
          <a:bodyPr vert="horz" lIns="0" tIns="0" rIns="0" bIns="0">
            <a:spAutoFit/>
          </a:bodyPr>
          <a:lstStyle>
            <a:lvl1pPr marL="0" indent="0" algn="l">
              <a:lnSpc>
                <a:spcPct val="110000"/>
              </a:lnSpc>
              <a:spcBef>
                <a:spcPts val="0"/>
              </a:spcBef>
              <a:buNone/>
              <a:defRPr sz="2600" baseline="0">
                <a:solidFill>
                  <a:srgbClr val="878887"/>
                </a:solidFill>
              </a:defRPr>
            </a:lvl1pPr>
          </a:lstStyle>
          <a:p>
            <a:pPr lvl="0"/>
            <a:r>
              <a:rPr lang="en-US" dirty="0" smtClean="0"/>
              <a:t>Presentation title here</a:t>
            </a:r>
            <a:endParaRPr lang="en-US" dirty="0"/>
          </a:p>
        </p:txBody>
      </p:sp>
      <p:sp>
        <p:nvSpPr>
          <p:cNvPr id="6" name="Text Placeholder 4"/>
          <p:cNvSpPr>
            <a:spLocks noGrp="1"/>
          </p:cNvSpPr>
          <p:nvPr>
            <p:ph type="body" sz="quarter" idx="11" hasCustomPrompt="1"/>
          </p:nvPr>
        </p:nvSpPr>
        <p:spPr>
          <a:xfrm>
            <a:off x="618832" y="3275412"/>
            <a:ext cx="7300913" cy="300082"/>
          </a:xfrm>
          <a:prstGeom prst="rect">
            <a:avLst/>
          </a:prstGeom>
        </p:spPr>
        <p:txBody>
          <a:bodyPr vert="horz" lIns="0" tIns="0" rIns="0" bIns="0">
            <a:spAutoFit/>
          </a:bodyPr>
          <a:lstStyle>
            <a:lvl1pPr marL="0" indent="0" algn="l">
              <a:lnSpc>
                <a:spcPct val="110000"/>
              </a:lnSpc>
              <a:spcBef>
                <a:spcPts val="0"/>
              </a:spcBef>
              <a:buNone/>
              <a:defRPr sz="1800" b="1" baseline="0">
                <a:solidFill>
                  <a:srgbClr val="878887"/>
                </a:solidFill>
              </a:defRPr>
            </a:lvl1pPr>
          </a:lstStyle>
          <a:p>
            <a:pPr lvl="0"/>
            <a:r>
              <a:rPr lang="en-US" dirty="0" smtClean="0"/>
              <a:t>Presentation sub-title here</a:t>
            </a:r>
            <a:endParaRPr lang="en-US" dirty="0"/>
          </a:p>
        </p:txBody>
      </p:sp>
      <p:sp>
        <p:nvSpPr>
          <p:cNvPr id="7" name="Text Placeholder 4"/>
          <p:cNvSpPr>
            <a:spLocks noGrp="1"/>
          </p:cNvSpPr>
          <p:nvPr>
            <p:ph type="body" sz="quarter" idx="12" hasCustomPrompt="1"/>
          </p:nvPr>
        </p:nvSpPr>
        <p:spPr>
          <a:xfrm>
            <a:off x="618832" y="443007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Name of Presenter</a:t>
            </a:r>
            <a:endParaRPr lang="en-US" dirty="0"/>
          </a:p>
        </p:txBody>
      </p:sp>
      <p:sp>
        <p:nvSpPr>
          <p:cNvPr id="8" name="Text Placeholder 4"/>
          <p:cNvSpPr>
            <a:spLocks noGrp="1"/>
          </p:cNvSpPr>
          <p:nvPr>
            <p:ph type="body" sz="quarter" idx="13" hasCustomPrompt="1"/>
          </p:nvPr>
        </p:nvSpPr>
        <p:spPr>
          <a:xfrm>
            <a:off x="618832" y="4801758"/>
            <a:ext cx="4378300" cy="266740"/>
          </a:xfrm>
          <a:prstGeom prst="rect">
            <a:avLst/>
          </a:prstGeom>
        </p:spPr>
        <p:txBody>
          <a:bodyPr vert="horz" wrap="square" lIns="0" tIns="0" rIns="0" bIns="0">
            <a:spAutoFit/>
          </a:bodyPr>
          <a:lstStyle>
            <a:lvl1pPr marL="0" indent="0" algn="l">
              <a:lnSpc>
                <a:spcPct val="110000"/>
              </a:lnSpc>
              <a:spcBef>
                <a:spcPts val="0"/>
              </a:spcBef>
              <a:buNone/>
              <a:defRPr sz="1600" baseline="0">
                <a:solidFill>
                  <a:srgbClr val="878887"/>
                </a:solidFill>
              </a:defRPr>
            </a:lvl1pPr>
          </a:lstStyle>
          <a:p>
            <a:pPr lvl="0"/>
            <a:r>
              <a:rPr lang="en-US" dirty="0" smtClean="0"/>
              <a:t>00 Month, Year</a:t>
            </a:r>
            <a:endParaRPr lang="en-US" dirty="0"/>
          </a:p>
        </p:txBody>
      </p:sp>
      <p:pic>
        <p:nvPicPr>
          <p:cNvPr id="2" name="Picture 1" descr="doForms_LogoSTK-4P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sp>
        <p:nvSpPr>
          <p:cNvPr id="11" name="Rectangle 10"/>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0" name="Rectangle 9"/>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2274975866"/>
      </p:ext>
    </p:extLst>
  </p:cSld>
  <p:clrMapOvr>
    <a:masterClrMapping/>
  </p:clrMapOvr>
  <p:timing>
    <p:tnLst>
      <p:par>
        <p:cTn xmlns:p14="http://schemas.microsoft.com/office/powerpoint/2010/mai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 &amp; Sub - Main Im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4431413"/>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8" name="Text Placeholder 7"/>
          <p:cNvSpPr>
            <a:spLocks noGrp="1"/>
          </p:cNvSpPr>
          <p:nvPr>
            <p:ph type="body" sz="quarter" idx="15" hasCustomPrompt="1"/>
          </p:nvPr>
        </p:nvSpPr>
        <p:spPr>
          <a:xfrm>
            <a:off x="0" y="5854700"/>
            <a:ext cx="9144000" cy="338554"/>
          </a:xfrm>
          <a:prstGeom prst="rect">
            <a:avLst/>
          </a:prstGeom>
        </p:spPr>
        <p:txBody>
          <a:bodyPr vert="horz" lIns="0" tIns="0" rIns="0" bIns="0">
            <a:spAutoFit/>
          </a:bodyPr>
          <a:lstStyle>
            <a:lvl1pPr marL="0" indent="0" algn="ctr">
              <a:buNone/>
              <a:defRPr sz="2200" b="1">
                <a:solidFill>
                  <a:srgbClr val="878887"/>
                </a:solidFill>
              </a:defRPr>
            </a:lvl1pPr>
          </a:lstStyle>
          <a:p>
            <a:pPr lvl="0"/>
            <a:r>
              <a:rPr lang="en-US" dirty="0" smtClean="0"/>
              <a:t>Sub headline here</a:t>
            </a:r>
            <a:endParaRPr lang="en-US" dirty="0"/>
          </a:p>
        </p:txBody>
      </p:sp>
      <p:sp>
        <p:nvSpPr>
          <p:cNvPr id="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798452021"/>
      </p:ext>
    </p:extLst>
  </p:cSld>
  <p:clrMapOvr>
    <a:masterClrMapping/>
  </p:clrMapOvr>
  <p:timing>
    <p:tnLst>
      <p:par>
        <p:cTn xmlns:p14="http://schemas.microsoft.com/office/powerpoint/2010/mai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with List Copy">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6"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8" name="Text Placeholder 8"/>
          <p:cNvSpPr>
            <a:spLocks noGrp="1"/>
          </p:cNvSpPr>
          <p:nvPr>
            <p:ph type="body" sz="quarter" idx="16" hasCustomPrompt="1"/>
          </p:nvPr>
        </p:nvSpPr>
        <p:spPr>
          <a:xfrm>
            <a:off x="465138" y="3817875"/>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9" name="Text Placeholder 13"/>
          <p:cNvSpPr>
            <a:spLocks noGrp="1"/>
          </p:cNvSpPr>
          <p:nvPr>
            <p:ph type="body" sz="quarter" idx="17" hasCustomPrompt="1"/>
          </p:nvPr>
        </p:nvSpPr>
        <p:spPr>
          <a:xfrm>
            <a:off x="465138" y="4234118"/>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13"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200820083"/>
      </p:ext>
    </p:extLst>
  </p:cSld>
  <p:clrMapOvr>
    <a:masterClrMapping/>
  </p:clrMapOvr>
  <p:timing>
    <p:tnLst>
      <p:par>
        <p:cTn xmlns:p14="http://schemas.microsoft.com/office/powerpoint/2010/mai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py with Char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 headline here</a:t>
            </a:r>
            <a:endParaRPr lang="en-US" dirty="0"/>
          </a:p>
        </p:txBody>
      </p:sp>
      <p:sp>
        <p:nvSpPr>
          <p:cNvPr id="8" name="Chart Placeholder 10"/>
          <p:cNvSpPr>
            <a:spLocks noGrp="1"/>
          </p:cNvSpPr>
          <p:nvPr>
            <p:ph type="chart" sz="quarter" idx="18" hasCustomPrompt="1"/>
          </p:nvPr>
        </p:nvSpPr>
        <p:spPr>
          <a:xfrm>
            <a:off x="4605338" y="1174750"/>
            <a:ext cx="4252912" cy="5016500"/>
          </a:xfrm>
          <a:prstGeom prst="rect">
            <a:avLst/>
          </a:prstGeom>
        </p:spPr>
        <p:txBody>
          <a:bodyPr vert="horz"/>
          <a:lstStyle>
            <a:lvl1pPr marL="0" indent="0" algn="ctr">
              <a:buNone/>
              <a:defRPr sz="1400">
                <a:solidFill>
                  <a:srgbClr val="878887"/>
                </a:solidFill>
              </a:defRPr>
            </a:lvl1pPr>
          </a:lstStyle>
          <a:p>
            <a:r>
              <a:rPr lang="en-US" dirty="0" smtClean="0"/>
              <a:t>Insert Chart Here</a:t>
            </a:r>
            <a:endParaRPr lang="en-US" dirty="0"/>
          </a:p>
        </p:txBody>
      </p:sp>
      <p:sp>
        <p:nvSpPr>
          <p:cNvPr id="9" name="Text Placeholder 12"/>
          <p:cNvSpPr>
            <a:spLocks noGrp="1"/>
          </p:cNvSpPr>
          <p:nvPr>
            <p:ph type="body" sz="quarter" idx="19" hasCustomPrompt="1"/>
          </p:nvPr>
        </p:nvSpPr>
        <p:spPr>
          <a:xfrm>
            <a:off x="465138" y="6391296"/>
            <a:ext cx="7330170" cy="302390"/>
          </a:xfrm>
          <a:prstGeom prst="rect">
            <a:avLst/>
          </a:prstGeom>
        </p:spPr>
        <p:txBody>
          <a:bodyPr vert="horz" wrap="square" lIns="0" tIns="0" rIns="0" bIns="0">
            <a:spAutoFit/>
          </a:bodyPr>
          <a:lstStyle>
            <a:lvl1pPr marL="0" indent="0">
              <a:lnSpc>
                <a:spcPct val="110000"/>
              </a:lnSpc>
              <a:spcBef>
                <a:spcPts val="0"/>
              </a:spcBef>
              <a:buNone/>
              <a:defRPr sz="900" baseline="0">
                <a:solidFill>
                  <a:srgbClr val="878887"/>
                </a:solidFill>
              </a:defRPr>
            </a:lvl1pPr>
          </a:lstStyle>
          <a:p>
            <a:pPr lvl="0"/>
            <a:r>
              <a:rPr lang="en-US" dirty="0" smtClean="0"/>
              <a:t>Source: Insert source copy here Et </a:t>
            </a:r>
            <a:r>
              <a:rPr lang="en-US" dirty="0" err="1" smtClean="0"/>
              <a:t>harum</a:t>
            </a:r>
            <a:r>
              <a:rPr lang="en-US" dirty="0" smtClean="0"/>
              <a:t> </a:t>
            </a:r>
            <a:r>
              <a:rPr lang="en-US" dirty="0" err="1" smtClean="0"/>
              <a:t>quidem</a:t>
            </a:r>
            <a:r>
              <a:rPr lang="en-US" dirty="0" smtClean="0"/>
              <a:t> </a:t>
            </a:r>
            <a:r>
              <a:rPr lang="en-US" dirty="0" err="1" smtClean="0"/>
              <a:t>rerum</a:t>
            </a:r>
            <a:r>
              <a:rPr lang="en-US" dirty="0" smtClean="0"/>
              <a:t> </a:t>
            </a:r>
            <a:r>
              <a:rPr lang="en-US" dirty="0" err="1" smtClean="0"/>
              <a:t>facilis</a:t>
            </a:r>
            <a:r>
              <a:rPr lang="en-US" dirty="0" smtClean="0"/>
              <a:t> </a:t>
            </a:r>
            <a:r>
              <a:rPr lang="en-US" dirty="0" err="1" smtClean="0"/>
              <a:t>est</a:t>
            </a:r>
            <a:r>
              <a:rPr lang="en-US" dirty="0" smtClean="0"/>
              <a:t> et </a:t>
            </a:r>
            <a:r>
              <a:rPr lang="en-US" dirty="0" err="1" smtClean="0"/>
              <a:t>expedita</a:t>
            </a:r>
            <a:r>
              <a:rPr lang="en-US" dirty="0" smtClean="0"/>
              <a:t> </a:t>
            </a:r>
            <a:r>
              <a:rPr lang="en-US" dirty="0" err="1" smtClean="0"/>
              <a:t>distinctio</a:t>
            </a:r>
            <a:r>
              <a:rPr lang="en-US" dirty="0" smtClean="0"/>
              <a:t>. Nam </a:t>
            </a:r>
            <a:r>
              <a:rPr lang="en-US" dirty="0" err="1" smtClean="0"/>
              <a:t>libero</a:t>
            </a:r>
            <a:r>
              <a:rPr lang="en-US" dirty="0" smtClean="0"/>
              <a:t> tempore, cum </a:t>
            </a:r>
            <a:r>
              <a:rPr lang="en-US" dirty="0" err="1" smtClean="0"/>
              <a:t>soluta</a:t>
            </a:r>
            <a:r>
              <a:rPr lang="en-US" dirty="0" smtClean="0"/>
              <a:t> </a:t>
            </a:r>
            <a:r>
              <a:rPr lang="en-US" dirty="0" err="1" smtClean="0"/>
              <a:t>nobis</a:t>
            </a:r>
            <a:r>
              <a:rPr lang="en-US" dirty="0" smtClean="0"/>
              <a:t> </a:t>
            </a:r>
            <a:r>
              <a:rPr lang="en-US" dirty="0" err="1" smtClean="0"/>
              <a:t>est</a:t>
            </a:r>
            <a:r>
              <a:rPr lang="en-US" dirty="0" smtClean="0"/>
              <a:t> </a:t>
            </a:r>
            <a:r>
              <a:rPr lang="en-US" dirty="0" err="1" smtClean="0"/>
              <a:t>eligendi</a:t>
            </a:r>
            <a:r>
              <a:rPr lang="en-US" dirty="0" smtClean="0"/>
              <a:t> </a:t>
            </a:r>
            <a:r>
              <a:rPr lang="en-US" dirty="0" err="1" smtClean="0"/>
              <a:t>optio</a:t>
            </a:r>
            <a:r>
              <a:rPr lang="en-US" dirty="0" smtClean="0"/>
              <a:t> </a:t>
            </a:r>
            <a:r>
              <a:rPr lang="en-US" dirty="0" err="1" smtClean="0"/>
              <a:t>cumque</a:t>
            </a:r>
            <a:r>
              <a:rPr lang="en-US" dirty="0" smtClean="0"/>
              <a:t> </a:t>
            </a:r>
            <a:r>
              <a:rPr lang="en-US" dirty="0" err="1" smtClean="0"/>
              <a:t>nihil</a:t>
            </a:r>
            <a:r>
              <a:rPr lang="en-US" dirty="0" smtClean="0"/>
              <a:t> </a:t>
            </a:r>
            <a:r>
              <a:rPr lang="en-US" dirty="0" err="1" smtClean="0"/>
              <a:t>impedit</a:t>
            </a:r>
            <a:r>
              <a:rPr lang="en-US" dirty="0" smtClean="0"/>
              <a:t> quo minus id quod </a:t>
            </a:r>
            <a:r>
              <a:rPr lang="en-US" dirty="0" err="1" smtClean="0"/>
              <a:t>maxime</a:t>
            </a:r>
            <a:r>
              <a:rPr lang="en-US" dirty="0" smtClean="0"/>
              <a:t> </a:t>
            </a:r>
            <a:r>
              <a:rPr lang="en-US" dirty="0" err="1" smtClean="0"/>
              <a:t>placeat</a:t>
            </a:r>
            <a:r>
              <a:rPr lang="en-US" dirty="0" smtClean="0"/>
              <a:t> </a:t>
            </a:r>
            <a:r>
              <a:rPr lang="en-US" dirty="0" err="1" smtClean="0"/>
              <a:t>facere</a:t>
            </a:r>
            <a:r>
              <a:rPr lang="en-US" dirty="0" smtClean="0"/>
              <a:t> </a:t>
            </a:r>
            <a:r>
              <a:rPr lang="en-US" dirty="0" err="1" smtClean="0"/>
              <a:t>possimus</a:t>
            </a:r>
            <a:r>
              <a:rPr lang="en-US" dirty="0" smtClean="0"/>
              <a:t>, </a:t>
            </a:r>
            <a:r>
              <a:rPr lang="en-US" dirty="0" err="1" smtClean="0"/>
              <a:t>omnis</a:t>
            </a:r>
            <a:r>
              <a:rPr lang="en-US" dirty="0" smtClean="0"/>
              <a:t> </a:t>
            </a:r>
            <a:r>
              <a:rPr lang="en-US" dirty="0" err="1" smtClean="0"/>
              <a:t>voluptas</a:t>
            </a:r>
            <a:r>
              <a:rPr lang="en-US" dirty="0" smtClean="0"/>
              <a:t> </a:t>
            </a:r>
            <a:r>
              <a:rPr lang="en-US" dirty="0" err="1" smtClean="0"/>
              <a:t>assumenda</a:t>
            </a:r>
            <a:r>
              <a:rPr lang="en-US" dirty="0" smtClean="0"/>
              <a:t> </a:t>
            </a:r>
            <a:r>
              <a:rPr lang="en-US" dirty="0" err="1" smtClean="0"/>
              <a:t>est</a:t>
            </a:r>
            <a:r>
              <a:rPr lang="en-US" dirty="0" smtClean="0"/>
              <a:t>, </a:t>
            </a:r>
            <a:r>
              <a:rPr lang="en-US" dirty="0" err="1" smtClean="0"/>
              <a:t>omnis</a:t>
            </a:r>
            <a:r>
              <a:rPr lang="en-US" dirty="0" smtClean="0"/>
              <a:t> dolor </a:t>
            </a:r>
            <a:r>
              <a:rPr lang="en-US" dirty="0" err="1" smtClean="0"/>
              <a:t>repellendus</a:t>
            </a:r>
            <a:r>
              <a:rPr lang="en-US" dirty="0" smtClean="0"/>
              <a:t>. </a:t>
            </a:r>
            <a:endParaRPr lang="en-US" dirty="0"/>
          </a:p>
        </p:txBody>
      </p:sp>
      <p:sp>
        <p:nvSpPr>
          <p:cNvPr id="18" name="Text Placeholder 13"/>
          <p:cNvSpPr>
            <a:spLocks noGrp="1"/>
          </p:cNvSpPr>
          <p:nvPr>
            <p:ph type="body" sz="quarter" idx="13" hasCustomPrompt="1"/>
          </p:nvPr>
        </p:nvSpPr>
        <p:spPr>
          <a:xfrm>
            <a:off x="465138" y="1605178"/>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19"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463611985"/>
      </p:ext>
    </p:extLst>
  </p:cSld>
  <p:clrMapOvr>
    <a:masterClrMapping/>
  </p:clrMapOvr>
  <p:timing>
    <p:tnLst>
      <p:par>
        <p:cTn xmlns:p14="http://schemas.microsoft.com/office/powerpoint/2010/mai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lai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5840"/>
            <a:ext cx="9144000" cy="6184331"/>
          </a:xfrm>
          <a:prstGeom prst="rect">
            <a:avLst/>
          </a:prstGeom>
        </p:spPr>
        <p:txBody>
          <a:bodyPr vert="horz" lIns="0" tIns="0" rIns="0" bIns="0" anchor="ctr" anchorCtr="0">
            <a:noAutofit/>
          </a:bodyPr>
          <a:lstStyle>
            <a:lvl1pPr>
              <a:lnSpc>
                <a:spcPct val="110000"/>
              </a:lnSpc>
              <a:defRPr sz="2600">
                <a:solidFill>
                  <a:srgbClr val="878887"/>
                </a:solidFill>
              </a:defRPr>
            </a:lvl1pPr>
          </a:lstStyle>
          <a:p>
            <a:r>
              <a:rPr lang="en-US" dirty="0" smtClean="0"/>
              <a:t>Plain title slide with a simple heading</a:t>
            </a:r>
            <a:endParaRPr lang="en-US" dirty="0"/>
          </a:p>
        </p:txBody>
      </p:sp>
      <p:sp>
        <p:nvSpPr>
          <p:cNvPr id="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22803072"/>
      </p:ext>
    </p:extLst>
  </p:cSld>
  <p:clrMapOvr>
    <a:masterClrMapping/>
  </p:clrMapOvr>
  <p:timing>
    <p:tnLst>
      <p:par>
        <p:cTn xmlns:p14="http://schemas.microsoft.com/office/powerpoint/2010/mai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Slide 1">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1 slide title</a:t>
            </a:r>
            <a:endParaRPr lang="en-US" dirty="0"/>
          </a:p>
        </p:txBody>
      </p:sp>
    </p:spTree>
    <p:extLst>
      <p:ext uri="{BB962C8B-B14F-4D97-AF65-F5344CB8AC3E}">
        <p14:creationId xmlns:p14="http://schemas.microsoft.com/office/powerpoint/2010/main" val="37434892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Slid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descr="Circles-White40Tint.png"/>
          <p:cNvPicPr>
            <a:picLocks noChangeAspect="1"/>
          </p:cNvPicPr>
          <p:nvPr/>
        </p:nvPicPr>
        <p:blipFill rotWithShape="1">
          <a:blip r:embed="rId2">
            <a:extLst>
              <a:ext uri="{28A0092B-C50C-407E-A947-70E740481C1C}">
                <a14:useLocalDpi xmlns:a14="http://schemas.microsoft.com/office/drawing/2010/main" val="0"/>
              </a:ext>
            </a:extLst>
          </a:blip>
          <a:srcRect r="20961" b="19503"/>
          <a:stretch/>
        </p:blipFill>
        <p:spPr>
          <a:xfrm>
            <a:off x="6059714" y="3649154"/>
            <a:ext cx="3084285" cy="3208845"/>
          </a:xfrm>
          <a:prstGeom prst="rect">
            <a:avLst/>
          </a:prstGeom>
        </p:spPr>
      </p:pic>
      <p:pic>
        <p:nvPicPr>
          <p:cNvPr id="8" name="Picture 7" descr="Circle-White40Tint.png"/>
          <p:cNvPicPr>
            <a:picLocks noChangeAspect="1"/>
          </p:cNvPicPr>
          <p:nvPr/>
        </p:nvPicPr>
        <p:blipFill rotWithShape="1">
          <a:blip r:embed="rId3">
            <a:extLst>
              <a:ext uri="{28A0092B-C50C-407E-A947-70E740481C1C}">
                <a14:useLocalDpi xmlns:a14="http://schemas.microsoft.com/office/drawing/2010/main" val="0"/>
              </a:ext>
            </a:extLst>
          </a:blip>
          <a:srcRect l="24791" b="26781"/>
          <a:stretch/>
        </p:blipFill>
        <p:spPr>
          <a:xfrm>
            <a:off x="0" y="3610178"/>
            <a:ext cx="3265714" cy="3247822"/>
          </a:xfrm>
          <a:prstGeom prst="rect">
            <a:avLst/>
          </a:prstGeom>
        </p:spPr>
      </p:pic>
      <p:sp>
        <p:nvSpPr>
          <p:cNvPr id="4" name="Title 1"/>
          <p:cNvSpPr>
            <a:spLocks noGrp="1"/>
          </p:cNvSpPr>
          <p:nvPr>
            <p:ph type="title" hasCustomPrompt="1"/>
          </p:nvPr>
        </p:nvSpPr>
        <p:spPr>
          <a:xfrm>
            <a:off x="0" y="1528016"/>
            <a:ext cx="9144000" cy="2405592"/>
          </a:xfrm>
          <a:prstGeom prst="rect">
            <a:avLst/>
          </a:prstGeom>
        </p:spPr>
        <p:txBody>
          <a:bodyPr vert="horz" lIns="0" tIns="0" rIns="0" bIns="0" anchor="ctr" anchorCtr="0">
            <a:noAutofit/>
          </a:bodyPr>
          <a:lstStyle>
            <a:lvl1pPr>
              <a:lnSpc>
                <a:spcPct val="110000"/>
              </a:lnSpc>
              <a:defRPr sz="3600" baseline="0">
                <a:solidFill>
                  <a:schemeClr val="bg1"/>
                </a:solidFill>
              </a:defRPr>
            </a:lvl1pPr>
          </a:lstStyle>
          <a:p>
            <a:r>
              <a:rPr lang="en-US" dirty="0" smtClean="0"/>
              <a:t>Breaker 2 slide title</a:t>
            </a:r>
            <a:endParaRPr lang="en-US" dirty="0"/>
          </a:p>
        </p:txBody>
      </p:sp>
    </p:spTree>
    <p:extLst>
      <p:ext uri="{BB962C8B-B14F-4D97-AF65-F5344CB8AC3E}">
        <p14:creationId xmlns:p14="http://schemas.microsoft.com/office/powerpoint/2010/main" val="4236391536"/>
      </p:ext>
    </p:extLst>
  </p:cSld>
  <p:clrMapOvr>
    <a:masterClrMapping/>
  </p:clrMapOvr>
  <p:timing>
    <p:tnLst>
      <p:par>
        <p:cTn xmlns:p14="http://schemas.microsoft.com/office/powerpoint/2010/mai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186144"/>
            <a:ext cx="9144000" cy="553998"/>
          </a:xfrm>
          <a:prstGeom prst="rect">
            <a:avLst/>
          </a:prstGeom>
        </p:spPr>
        <p:txBody>
          <a:bodyPr vert="horz" lIns="0" tIns="0" rIns="0" bIns="0">
            <a:spAutoFit/>
          </a:bodyPr>
          <a:lstStyle>
            <a:lvl1pPr>
              <a:defRPr sz="3600">
                <a:solidFill>
                  <a:srgbClr val="878887"/>
                </a:solidFill>
              </a:defRPr>
            </a:lvl1pPr>
          </a:lstStyle>
          <a:p>
            <a:r>
              <a:rPr lang="en-US" dirty="0" smtClean="0"/>
              <a:t>Thank You</a:t>
            </a:r>
            <a:endParaRPr lang="en-US" dirty="0"/>
          </a:p>
        </p:txBody>
      </p:sp>
      <p:pic>
        <p:nvPicPr>
          <p:cNvPr id="7" name="Picture 6" descr="Circles-7699Tint.png"/>
          <p:cNvPicPr>
            <a:picLocks noChangeAspect="1"/>
          </p:cNvPicPr>
          <p:nvPr/>
        </p:nvPicPr>
        <p:blipFill rotWithShape="1">
          <a:blip r:embed="rId2">
            <a:extLst>
              <a:ext uri="{28A0092B-C50C-407E-A947-70E740481C1C}">
                <a14:useLocalDpi xmlns:a14="http://schemas.microsoft.com/office/drawing/2010/main" val="0"/>
              </a:ext>
            </a:extLst>
          </a:blip>
          <a:srcRect r="23082" b="21417"/>
          <a:stretch/>
        </p:blipFill>
        <p:spPr>
          <a:xfrm>
            <a:off x="6229621" y="3816405"/>
            <a:ext cx="2914379" cy="3041595"/>
          </a:xfrm>
          <a:prstGeom prst="rect">
            <a:avLst/>
          </a:prstGeom>
        </p:spPr>
      </p:pic>
      <p:pic>
        <p:nvPicPr>
          <p:cNvPr id="6" name="Picture 5" descr="doForms_LogoSTK-4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86" y="613227"/>
            <a:ext cx="2140857" cy="18497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8655" t="35738" r="-5617" b="-11518"/>
          <a:stretch/>
        </p:blipFill>
        <p:spPr>
          <a:xfrm>
            <a:off x="1" y="1"/>
            <a:ext cx="2963332" cy="2980656"/>
          </a:xfrm>
          <a:prstGeom prst="rect">
            <a:avLst/>
          </a:prstGeom>
        </p:spPr>
      </p:pic>
      <p:sp>
        <p:nvSpPr>
          <p:cNvPr id="10" name="Rectangle 9"/>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1" name="Rectangle 10"/>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1300318537"/>
      </p:ext>
    </p:extLst>
  </p:cSld>
  <p:clrMapOvr>
    <a:masterClrMapping/>
  </p:clrMapOvr>
  <p:timing>
    <p:tnLst>
      <p:par>
        <p:cTn xmlns:p14="http://schemas.microsoft.com/office/powerpoint/2010/mai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Headlin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393693795"/>
      </p:ext>
    </p:extLst>
  </p:cSld>
  <p:clrMapOvr>
    <a:masterClrMapping/>
  </p:clrMapOvr>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5" name="Text Placeholder 13"/>
          <p:cNvSpPr>
            <a:spLocks noGrp="1"/>
          </p:cNvSpPr>
          <p:nvPr>
            <p:ph type="body" sz="quarter" idx="11" hasCustomPrompt="1"/>
          </p:nvPr>
        </p:nvSpPr>
        <p:spPr>
          <a:xfrm>
            <a:off x="465138" y="1170242"/>
            <a:ext cx="8001000" cy="2772041"/>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0"/>
            <a:r>
              <a:rPr lang="en-US" dirty="0" smtClean="0"/>
              <a:t>Bullet 3 copy </a:t>
            </a:r>
            <a:r>
              <a:rPr lang="en-US" dirty="0" err="1" smtClean="0"/>
              <a:t>porro</a:t>
            </a:r>
            <a:r>
              <a:rPr lang="en-US" dirty="0" smtClean="0"/>
              <a:t> </a:t>
            </a:r>
            <a:r>
              <a:rPr lang="en-US" dirty="0" err="1" smtClean="0"/>
              <a:t>quisquam</a:t>
            </a:r>
            <a:r>
              <a:rPr lang="en-US" dirty="0" smtClean="0"/>
              <a:t> </a:t>
            </a:r>
            <a:r>
              <a:rPr lang="en-US" dirty="0" err="1" smtClean="0"/>
              <a:t>est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1"/>
            <a:r>
              <a:rPr lang="en-US" dirty="0" smtClean="0"/>
              <a:t>Sub-bullet 3 copy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6"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503169188"/>
      </p:ext>
    </p:extLst>
  </p:cSld>
  <p:clrMapOvr>
    <a:masterClrMapping/>
  </p:clrMapOvr>
  <p:timing>
    <p:tnLst>
      <p:par>
        <p:cTn xmlns:p14="http://schemas.microsoft.com/office/powerpoint/2010/mai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py Slide">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465138" y="1170242"/>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5"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646111227"/>
      </p:ext>
    </p:extLst>
  </p:cSld>
  <p:clrMapOvr>
    <a:masterClrMapping/>
  </p:clrMapOvr>
  <p:timing>
    <p:tnLst>
      <p:par>
        <p:cTn xmlns:p14="http://schemas.microsoft.com/office/powerpoint/2010/mai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 &amp; Copy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12" name="Text Placeholder 8"/>
          <p:cNvSpPr>
            <a:spLocks noGrp="1"/>
          </p:cNvSpPr>
          <p:nvPr>
            <p:ph type="body" sz="quarter" idx="12" hasCustomPrompt="1"/>
          </p:nvPr>
        </p:nvSpPr>
        <p:spPr>
          <a:xfrm>
            <a:off x="465138" y="1174822"/>
            <a:ext cx="8001000" cy="359073"/>
          </a:xfrm>
          <a:prstGeom prst="rect">
            <a:avLst/>
          </a:prstGeom>
        </p:spPr>
        <p:txBody>
          <a:bodyPr vert="horz"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4" name="Text Placeholder 13"/>
          <p:cNvSpPr>
            <a:spLocks noGrp="1"/>
          </p:cNvSpPr>
          <p:nvPr>
            <p:ph type="body" sz="quarter" idx="13" hasCustomPrompt="1"/>
          </p:nvPr>
        </p:nvSpPr>
        <p:spPr>
          <a:xfrm>
            <a:off x="465138" y="4260448"/>
            <a:ext cx="8001000" cy="1247008"/>
          </a:xfrm>
          <a:prstGeom prst="rect">
            <a:avLst/>
          </a:prstGeom>
        </p:spPr>
        <p:txBody>
          <a:bodyPr vert="horz"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endParaRPr lang="en-US" dirty="0"/>
          </a:p>
        </p:txBody>
      </p:sp>
      <p:sp>
        <p:nvSpPr>
          <p:cNvPr id="16" name="Text Placeholder 13"/>
          <p:cNvSpPr>
            <a:spLocks noGrp="1"/>
          </p:cNvSpPr>
          <p:nvPr>
            <p:ph type="body" sz="quarter" idx="14" hasCustomPrompt="1"/>
          </p:nvPr>
        </p:nvSpPr>
        <p:spPr>
          <a:xfrm>
            <a:off x="465138" y="1694309"/>
            <a:ext cx="8001000" cy="2067233"/>
          </a:xfrm>
          <a:prstGeom prst="rect">
            <a:avLst/>
          </a:prstGeom>
        </p:spPr>
        <p:txBody>
          <a:bodyPr vert="horz"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7"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44407225"/>
      </p:ext>
    </p:extLst>
  </p:cSld>
  <p:clrMapOvr>
    <a:masterClrMapping/>
  </p:clrMapOvr>
  <p:timing>
    <p:tnLst>
      <p:par>
        <p:cTn xmlns:p14="http://schemas.microsoft.com/office/powerpoint/2010/mai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List - Comparison">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5" name="Text Placeholder 8"/>
          <p:cNvSpPr>
            <a:spLocks noGrp="1"/>
          </p:cNvSpPr>
          <p:nvPr>
            <p:ph type="body" sz="quarter" idx="12" hasCustomPrompt="1"/>
          </p:nvPr>
        </p:nvSpPr>
        <p:spPr>
          <a:xfrm>
            <a:off x="465138"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7" name="Text Placeholder 8"/>
          <p:cNvSpPr>
            <a:spLocks noGrp="1"/>
          </p:cNvSpPr>
          <p:nvPr>
            <p:ph type="body" sz="quarter" idx="14" hasCustomPrompt="1"/>
          </p:nvPr>
        </p:nvSpPr>
        <p:spPr>
          <a:xfrm>
            <a:off x="4792833" y="1174822"/>
            <a:ext cx="3886200"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10" name="Text Placeholder 13"/>
          <p:cNvSpPr>
            <a:spLocks noGrp="1"/>
          </p:cNvSpPr>
          <p:nvPr>
            <p:ph type="body" sz="quarter" idx="15" hasCustomPrompt="1"/>
          </p:nvPr>
        </p:nvSpPr>
        <p:spPr>
          <a:xfrm>
            <a:off x="465138"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2" name="Text Placeholder 13"/>
          <p:cNvSpPr>
            <a:spLocks noGrp="1"/>
          </p:cNvSpPr>
          <p:nvPr>
            <p:ph type="body" sz="quarter" idx="16" hasCustomPrompt="1"/>
          </p:nvPr>
        </p:nvSpPr>
        <p:spPr>
          <a:xfrm>
            <a:off x="4792833" y="1694309"/>
            <a:ext cx="3886029" cy="3950825"/>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r>
              <a:rPr lang="en-US" dirty="0" err="1" smtClean="0"/>
              <a:t>est</a:t>
            </a:r>
            <a:r>
              <a:rPr lang="en-US" dirty="0" smtClean="0"/>
              <a:t> et</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a:p>
            <a:pPr lvl="2"/>
            <a:r>
              <a:rPr lang="en-US" dirty="0" err="1" smtClean="0"/>
              <a:t>SubSub</a:t>
            </a:r>
            <a:r>
              <a:rPr lang="en-US" dirty="0" smtClean="0"/>
              <a:t>-bullet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 </a:t>
            </a:r>
            <a:r>
              <a:rPr lang="en-US" dirty="0" err="1" smtClean="0"/>
              <a:t>ratione</a:t>
            </a:r>
            <a:endParaRPr lang="en-US" dirty="0" smtClean="0"/>
          </a:p>
        </p:txBody>
      </p:sp>
      <p:sp>
        <p:nvSpPr>
          <p:cNvPr id="13"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2287235100"/>
      </p:ext>
    </p:extLst>
  </p:cSld>
  <p:clrMapOvr>
    <a:masterClrMapping/>
  </p:clrMapOvr>
  <p:timing>
    <p:tnLst>
      <p:par>
        <p:cTn xmlns:p14="http://schemas.microsoft.com/office/powerpoint/2010/mai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py with Small Image">
    <p:spTree>
      <p:nvGrpSpPr>
        <p:cNvPr id="1" name=""/>
        <p:cNvGrpSpPr/>
        <p:nvPr/>
      </p:nvGrpSpPr>
      <p:grpSpPr>
        <a:xfrm>
          <a:off x="0" y="0"/>
          <a:ext cx="0" cy="0"/>
          <a:chOff x="0" y="0"/>
          <a:chExt cx="0" cy="0"/>
        </a:xfrm>
      </p:grpSpPr>
      <p:sp>
        <p:nvSpPr>
          <p:cNvPr id="4" name="Text Placeholder 8"/>
          <p:cNvSpPr>
            <a:spLocks noGrp="1"/>
          </p:cNvSpPr>
          <p:nvPr>
            <p:ph type="body" sz="quarter" idx="12" hasCustomPrompt="1"/>
          </p:nvPr>
        </p:nvSpPr>
        <p:spPr>
          <a:xfrm>
            <a:off x="465138" y="1174822"/>
            <a:ext cx="4645693" cy="359073"/>
          </a:xfrm>
          <a:prstGeom prst="rect">
            <a:avLst/>
          </a:prstGeom>
        </p:spPr>
        <p:txBody>
          <a:bodyPr vert="horz" wrap="square" lIns="0" tIns="0" rIns="0" bIns="0">
            <a:spAutoFit/>
          </a:bodyPr>
          <a:lstStyle>
            <a:lvl1pPr marL="0" indent="0">
              <a:lnSpc>
                <a:spcPct val="120000"/>
              </a:lnSpc>
              <a:spcBef>
                <a:spcPts val="0"/>
              </a:spcBef>
              <a:buNone/>
              <a:defRPr sz="20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5" name="Text Placeholder 13"/>
          <p:cNvSpPr>
            <a:spLocks noGrp="1"/>
          </p:cNvSpPr>
          <p:nvPr>
            <p:ph type="body" sz="quarter" idx="13" hasCustomPrompt="1"/>
          </p:nvPr>
        </p:nvSpPr>
        <p:spPr>
          <a:xfrm>
            <a:off x="465138" y="4364735"/>
            <a:ext cx="4645693" cy="1247008"/>
          </a:xfrm>
          <a:prstGeom prst="rect">
            <a:avLst/>
          </a:prstGeom>
        </p:spPr>
        <p:txBody>
          <a:bodyPr vert="horz" wrap="square" lIns="0" tIns="0" rIns="0" bIns="0">
            <a:spAutoFit/>
          </a:bodyPr>
          <a:lstStyle>
            <a:lvl1pPr marL="0" indent="0">
              <a:lnSpc>
                <a:spcPct val="120000"/>
              </a:lnSpc>
              <a:spcBef>
                <a:spcPts val="0"/>
              </a:spcBef>
              <a:spcAft>
                <a:spcPts val="700"/>
              </a:spcAft>
              <a:buNone/>
              <a:defRPr sz="170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a:t>
            </a:r>
            <a:endParaRPr lang="en-US" dirty="0"/>
          </a:p>
        </p:txBody>
      </p:sp>
      <p:sp>
        <p:nvSpPr>
          <p:cNvPr id="6"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5513388" y="1174750"/>
            <a:ext cx="3376612"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5" hasCustomPrompt="1"/>
          </p:nvPr>
        </p:nvSpPr>
        <p:spPr>
          <a:xfrm>
            <a:off x="465138" y="1694309"/>
            <a:ext cx="4645693" cy="234269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700">
                <a:solidFill>
                  <a:srgbClr val="878887"/>
                </a:solidFill>
              </a:defRPr>
            </a:lvl1pPr>
            <a:lvl2pPr marL="403225" indent="-176213">
              <a:lnSpc>
                <a:spcPct val="120000"/>
              </a:lnSpc>
              <a:spcBef>
                <a:spcPts val="0"/>
              </a:spcBef>
              <a:spcAft>
                <a:spcPts val="300"/>
              </a:spcAft>
              <a:buClr>
                <a:schemeClr val="accent3"/>
              </a:buClr>
              <a:buFont typeface="Arial"/>
              <a:buChar char="–"/>
              <a:defRPr sz="17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7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1366216187"/>
      </p:ext>
    </p:extLst>
  </p:cSld>
  <p:clrMapOvr>
    <a:masterClrMapping/>
  </p:clrMapOvr>
  <p:timing>
    <p:tnLst>
      <p:par>
        <p:cTn xmlns:p14="http://schemas.microsoft.com/office/powerpoint/2010/mai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py with Large Image">
    <p:spTree>
      <p:nvGrpSpPr>
        <p:cNvPr id="1" name=""/>
        <p:cNvGrpSpPr/>
        <p:nvPr/>
      </p:nvGrpSpPr>
      <p:grpSpPr>
        <a:xfrm>
          <a:off x="0" y="0"/>
          <a:ext cx="0" cy="0"/>
          <a:chOff x="0" y="0"/>
          <a:chExt cx="0" cy="0"/>
        </a:xfrm>
      </p:grpSpPr>
      <p:sp>
        <p:nvSpPr>
          <p:cNvPr id="3" name="Text Placeholder 8"/>
          <p:cNvSpPr>
            <a:spLocks noGrp="1"/>
          </p:cNvSpPr>
          <p:nvPr>
            <p:ph type="body" sz="quarter" idx="12" hasCustomPrompt="1"/>
          </p:nvPr>
        </p:nvSpPr>
        <p:spPr>
          <a:xfrm>
            <a:off x="465138" y="1174822"/>
            <a:ext cx="3850675" cy="287258"/>
          </a:xfrm>
          <a:prstGeom prst="rect">
            <a:avLst/>
          </a:prstGeom>
        </p:spPr>
        <p:txBody>
          <a:bodyPr vert="horz" wrap="square" lIns="0" tIns="0" rIns="0" bIns="0">
            <a:spAutoFit/>
          </a:bodyPr>
          <a:lstStyle>
            <a:lvl1pPr marL="0" indent="0">
              <a:lnSpc>
                <a:spcPct val="120000"/>
              </a:lnSpc>
              <a:spcBef>
                <a:spcPts val="0"/>
              </a:spcBef>
              <a:buNone/>
              <a:defRPr sz="1600" b="1" baseline="0">
                <a:solidFill>
                  <a:srgbClr val="8788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 for bulleted list</a:t>
            </a:r>
            <a:endParaRPr lang="en-US" dirty="0"/>
          </a:p>
        </p:txBody>
      </p:sp>
      <p:sp>
        <p:nvSpPr>
          <p:cNvPr id="4" name="Text Placeholder 13"/>
          <p:cNvSpPr>
            <a:spLocks noGrp="1"/>
          </p:cNvSpPr>
          <p:nvPr>
            <p:ph type="body" sz="quarter" idx="15" hasCustomPrompt="1"/>
          </p:nvPr>
        </p:nvSpPr>
        <p:spPr>
          <a:xfrm>
            <a:off x="465138" y="1591065"/>
            <a:ext cx="3850675" cy="1956433"/>
          </a:xfrm>
          <a:prstGeom prst="rect">
            <a:avLst/>
          </a:prstGeom>
        </p:spPr>
        <p:txBody>
          <a:bodyPr vert="horz" wrap="square" lIns="0" tIns="0" rIns="0" bIns="0">
            <a:spAutoFit/>
          </a:bodyPr>
          <a:lstStyle>
            <a:lvl1pPr marL="176213" indent="-176213">
              <a:lnSpc>
                <a:spcPct val="120000"/>
              </a:lnSpc>
              <a:spcBef>
                <a:spcPts val="0"/>
              </a:spcBef>
              <a:spcAft>
                <a:spcPts val="300"/>
              </a:spcAft>
              <a:buClr>
                <a:schemeClr val="accent3"/>
              </a:buClr>
              <a:defRPr sz="1400">
                <a:solidFill>
                  <a:srgbClr val="878887"/>
                </a:solidFill>
              </a:defRPr>
            </a:lvl1pPr>
            <a:lvl2pPr marL="403225" indent="-176213">
              <a:lnSpc>
                <a:spcPct val="120000"/>
              </a:lnSpc>
              <a:spcBef>
                <a:spcPts val="0"/>
              </a:spcBef>
              <a:spcAft>
                <a:spcPts val="300"/>
              </a:spcAft>
              <a:buClr>
                <a:schemeClr val="accent3"/>
              </a:buClr>
              <a:buFont typeface="Arial"/>
              <a:buChar char="–"/>
              <a:defRPr sz="1400">
                <a:solidFill>
                  <a:srgbClr val="878887"/>
                </a:solidFill>
              </a:defRPr>
            </a:lvl2pPr>
            <a:lvl3pPr marL="568325" indent="-165100">
              <a:lnSpc>
                <a:spcPct val="120000"/>
              </a:lnSpc>
              <a:spcBef>
                <a:spcPts val="0"/>
              </a:spcBef>
              <a:spcAft>
                <a:spcPts val="300"/>
              </a:spcAft>
              <a:buClr>
                <a:schemeClr val="accent3"/>
              </a:buClr>
              <a:buSzPct val="100000"/>
              <a:buFont typeface="Wingdings" charset="2"/>
              <a:buChar char="§"/>
              <a:defRPr sz="1400">
                <a:solidFill>
                  <a:srgbClr val="878887"/>
                </a:solidFill>
              </a:defRPr>
            </a:lvl3pPr>
          </a:lstStyle>
          <a:p>
            <a:pPr lvl="0"/>
            <a:r>
              <a:rPr lang="en-US" dirty="0" smtClean="0"/>
              <a:t>Bullet 1 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facilis</a:t>
            </a:r>
            <a:r>
              <a:rPr lang="en-US" dirty="0" smtClean="0"/>
              <a:t> </a:t>
            </a:r>
          </a:p>
          <a:p>
            <a:pPr lvl="0"/>
            <a:r>
              <a:rPr lang="en-US" dirty="0" smtClean="0"/>
              <a:t>Bullet 2 copy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saepe</a:t>
            </a:r>
            <a:r>
              <a:rPr lang="en-US" dirty="0" smtClean="0"/>
              <a:t> </a:t>
            </a:r>
            <a:r>
              <a:rPr lang="en-US" dirty="0" err="1" smtClean="0"/>
              <a:t>eveniet</a:t>
            </a:r>
            <a:endParaRPr lang="en-US" dirty="0" smtClean="0"/>
          </a:p>
          <a:p>
            <a:pPr lvl="1"/>
            <a:r>
              <a:rPr lang="en-US" dirty="0" smtClean="0"/>
              <a:t>Sub-bullet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endParaRPr lang="en-US" dirty="0" smtClean="0"/>
          </a:p>
          <a:p>
            <a:pPr lvl="1"/>
            <a:r>
              <a:rPr lang="en-US" dirty="0" smtClean="0"/>
              <a:t>Sub-bullet 2 copy </a:t>
            </a:r>
            <a:r>
              <a:rPr lang="en-US" dirty="0" err="1" smtClean="0"/>
              <a:t>magni</a:t>
            </a:r>
            <a:r>
              <a:rPr lang="en-US" dirty="0" smtClean="0"/>
              <a:t> </a:t>
            </a:r>
            <a:r>
              <a:rPr lang="en-US" dirty="0" err="1" smtClean="0"/>
              <a:t>dolores</a:t>
            </a:r>
            <a:r>
              <a:rPr lang="en-US" dirty="0" smtClean="0"/>
              <a:t> </a:t>
            </a:r>
            <a:r>
              <a:rPr lang="en-US" dirty="0" err="1" smtClean="0"/>
              <a:t>eos</a:t>
            </a:r>
            <a:r>
              <a:rPr lang="en-US" dirty="0" smtClean="0"/>
              <a:t> qui</a:t>
            </a:r>
          </a:p>
          <a:p>
            <a:pPr lvl="2"/>
            <a:r>
              <a:rPr lang="en-US" dirty="0" err="1" smtClean="0"/>
              <a:t>SubSub</a:t>
            </a:r>
            <a:r>
              <a:rPr lang="en-US" dirty="0" smtClean="0"/>
              <a:t>-bullet 1 copy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endParaRPr lang="en-US" dirty="0" smtClean="0"/>
          </a:p>
        </p:txBody>
      </p:sp>
      <p:sp>
        <p:nvSpPr>
          <p:cNvPr id="7"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8" name="Picture Placeholder 7"/>
          <p:cNvSpPr>
            <a:spLocks noGrp="1"/>
          </p:cNvSpPr>
          <p:nvPr>
            <p:ph type="pic" sz="quarter" idx="14" hasCustomPrompt="1"/>
          </p:nvPr>
        </p:nvSpPr>
        <p:spPr>
          <a:xfrm>
            <a:off x="4563611" y="1174750"/>
            <a:ext cx="4326389"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10" name="Text Placeholder 13"/>
          <p:cNvSpPr>
            <a:spLocks noGrp="1"/>
          </p:cNvSpPr>
          <p:nvPr>
            <p:ph type="body" sz="quarter" idx="13" hasCustomPrompt="1"/>
          </p:nvPr>
        </p:nvSpPr>
        <p:spPr>
          <a:xfrm>
            <a:off x="465138" y="3817875"/>
            <a:ext cx="3850675" cy="1026948"/>
          </a:xfrm>
          <a:prstGeom prst="rect">
            <a:avLst/>
          </a:prstGeom>
        </p:spPr>
        <p:txBody>
          <a:bodyPr vert="horz" wrap="square" lIns="0" tIns="0" rIns="0" bIns="0">
            <a:spAutoFit/>
          </a:bodyPr>
          <a:lstStyle>
            <a:lvl1pPr marL="0" indent="0">
              <a:lnSpc>
                <a:spcPct val="120000"/>
              </a:lnSpc>
              <a:spcBef>
                <a:spcPts val="0"/>
              </a:spcBef>
              <a:spcAft>
                <a:spcPts val="700"/>
              </a:spcAft>
              <a:buNone/>
              <a:defRPr sz="1400" baseline="0">
                <a:solidFill>
                  <a:srgbClr val="878887"/>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Basic body copy block. Insert your own text here.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san </a:t>
            </a:r>
            <a:r>
              <a:rPr lang="en-US" dirty="0" err="1" smtClean="0"/>
              <a:t>dowlq</a:t>
            </a:r>
            <a:r>
              <a:rPr lang="en-US" dirty="0" smtClean="0"/>
              <a:t> </a:t>
            </a:r>
            <a:r>
              <a:rPr lang="en-US" dirty="0" err="1" smtClean="0"/>
              <a:t>marater</a:t>
            </a:r>
            <a:r>
              <a:rPr lang="en-US" dirty="0" smtClean="0"/>
              <a:t>.</a:t>
            </a:r>
            <a:endParaRPr lang="en-US" dirty="0"/>
          </a:p>
        </p:txBody>
      </p:sp>
      <p:sp>
        <p:nvSpPr>
          <p:cNvPr id="11"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889513197"/>
      </p:ext>
    </p:extLst>
  </p:cSld>
  <p:clrMapOvr>
    <a:masterClrMapping/>
  </p:clrMapOvr>
  <p:timing>
    <p:tnLst>
      <p:par>
        <p:cTn xmlns:p14="http://schemas.microsoft.com/office/powerpoint/2010/mai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amp; Main Imag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4941"/>
            <a:ext cx="9143999" cy="400110"/>
          </a:xfrm>
          <a:prstGeom prst="rect">
            <a:avLst/>
          </a:prstGeom>
        </p:spPr>
        <p:txBody>
          <a:bodyPr wrap="square" lIns="0" tIns="0" rIns="0" bIns="0">
            <a:spAutoFit/>
          </a:bodyPr>
          <a:lstStyle>
            <a:lvl1pPr>
              <a:defRPr sz="2600" b="0">
                <a:solidFill>
                  <a:srgbClr val="878887"/>
                </a:solidFill>
                <a:latin typeface="+mj-lt"/>
                <a:cs typeface="Times"/>
              </a:defRPr>
            </a:lvl1pPr>
          </a:lstStyle>
          <a:p>
            <a:r>
              <a:rPr lang="en-US" dirty="0" smtClean="0"/>
              <a:t>Main headline here</a:t>
            </a:r>
            <a:endParaRPr lang="en-US" dirty="0"/>
          </a:p>
        </p:txBody>
      </p:sp>
      <p:sp>
        <p:nvSpPr>
          <p:cNvPr id="4" name="Picture Placeholder 7"/>
          <p:cNvSpPr>
            <a:spLocks noGrp="1"/>
          </p:cNvSpPr>
          <p:nvPr>
            <p:ph type="pic" sz="quarter" idx="14" hasCustomPrompt="1"/>
          </p:nvPr>
        </p:nvSpPr>
        <p:spPr>
          <a:xfrm>
            <a:off x="312848" y="1174750"/>
            <a:ext cx="8518303" cy="5175250"/>
          </a:xfrm>
          <a:prstGeom prst="rect">
            <a:avLst/>
          </a:prstGeom>
        </p:spPr>
        <p:txBody>
          <a:bodyPr vert="horz"/>
          <a:lstStyle>
            <a:lvl1pPr marL="0" indent="0" algn="ctr">
              <a:buNone/>
              <a:defRPr sz="1400">
                <a:solidFill>
                  <a:srgbClr val="878887"/>
                </a:solidFill>
              </a:defRPr>
            </a:lvl1pPr>
          </a:lstStyle>
          <a:p>
            <a:r>
              <a:rPr lang="en-US" dirty="0" smtClean="0"/>
              <a:t>Insert Picture Here</a:t>
            </a:r>
            <a:endParaRPr lang="en-US" dirty="0"/>
          </a:p>
        </p:txBody>
      </p:sp>
      <p:sp>
        <p:nvSpPr>
          <p:cNvPr id="5" name="Text Placeholder 12"/>
          <p:cNvSpPr txBox="1">
            <a:spLocks/>
          </p:cNvSpPr>
          <p:nvPr/>
        </p:nvSpPr>
        <p:spPr>
          <a:xfrm>
            <a:off x="8456104" y="6582633"/>
            <a:ext cx="578194" cy="150041"/>
          </a:xfrm>
          <a:prstGeom prst="rect">
            <a:avLst/>
          </a:prstGeom>
        </p:spPr>
        <p:txBody>
          <a:bodyPr vert="horz" wrap="square" lIns="0" tIns="0" rIns="0" bIns="0">
            <a:spAutoFit/>
          </a:bodyPr>
          <a:lstStyle>
            <a:lvl1pPr marL="0" indent="0" algn="l" defTabSz="457200" rtl="0" eaLnBrk="1" latinLnBrk="0" hangingPunct="1">
              <a:lnSpc>
                <a:spcPct val="110000"/>
              </a:lnSpc>
              <a:spcBef>
                <a:spcPts val="0"/>
              </a:spcBef>
              <a:buFont typeface="Arial"/>
              <a:buNone/>
              <a:defRPr sz="9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fld id="{B5CEC758-3DF7-A64A-B176-A43D8E97070E}" type="slidenum">
              <a:rPr lang="en-US" smtClean="0">
                <a:solidFill>
                  <a:srgbClr val="878887"/>
                </a:solidFill>
                <a:latin typeface="Arial"/>
              </a:rPr>
              <a:pPr algn="r"/>
              <a:t>‹#›</a:t>
            </a:fld>
            <a:endParaRPr lang="en-US" dirty="0">
              <a:solidFill>
                <a:srgbClr val="878887"/>
              </a:solidFill>
              <a:latin typeface="Arial"/>
            </a:endParaRPr>
          </a:p>
        </p:txBody>
      </p:sp>
    </p:spTree>
    <p:extLst>
      <p:ext uri="{BB962C8B-B14F-4D97-AF65-F5344CB8AC3E}">
        <p14:creationId xmlns:p14="http://schemas.microsoft.com/office/powerpoint/2010/main" val="352194550"/>
      </p:ext>
    </p:extLst>
  </p:cSld>
  <p:clrMapOvr>
    <a:masterClrMapping/>
  </p:clrMapOvr>
  <p:timing>
    <p:tnLst>
      <p:par>
        <p:cTn xmlns:p14="http://schemas.microsoft.com/office/powerpoint/2010/mai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0"/>
            <a:ext cx="914400" cy="228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4" name="Rectangle 3"/>
          <p:cNvSpPr/>
          <p:nvPr/>
        </p:nvSpPr>
        <p:spPr>
          <a:xfrm>
            <a:off x="914400" y="0"/>
            <a:ext cx="8229600" cy="22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41082505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lteller@doform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png"/><Relationship Id="rId6" Type="http://schemas.openxmlformats.org/officeDocument/2006/relationships/image" Target="../media/image10.jp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g"/><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g"/><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www.doForm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Construction and Building Trades</a:t>
            </a:r>
            <a:endParaRPr lang="en-US" dirty="0"/>
          </a:p>
        </p:txBody>
      </p:sp>
      <p:sp>
        <p:nvSpPr>
          <p:cNvPr id="3" name="Text Placeholder 2"/>
          <p:cNvSpPr>
            <a:spLocks noGrp="1"/>
          </p:cNvSpPr>
          <p:nvPr>
            <p:ph type="body" sz="quarter" idx="11"/>
          </p:nvPr>
        </p:nvSpPr>
        <p:spPr>
          <a:xfrm>
            <a:off x="618833" y="3275412"/>
            <a:ext cx="6365432" cy="604781"/>
          </a:xfrm>
        </p:spPr>
        <p:txBody>
          <a:bodyPr/>
          <a:lstStyle/>
          <a:p>
            <a:r>
              <a:rPr lang="en-US" dirty="0" smtClean="0"/>
              <a:t>Bringing the efficiency and cost savings of mobile forms to the construction industry</a:t>
            </a:r>
            <a:endParaRPr lang="en-US" dirty="0"/>
          </a:p>
        </p:txBody>
      </p:sp>
      <p:sp>
        <p:nvSpPr>
          <p:cNvPr id="7" name="TextBox 6"/>
          <p:cNvSpPr txBox="1"/>
          <p:nvPr/>
        </p:nvSpPr>
        <p:spPr>
          <a:xfrm>
            <a:off x="509360" y="5445825"/>
            <a:ext cx="2441694" cy="1200328"/>
          </a:xfrm>
          <a:prstGeom prst="rect">
            <a:avLst/>
          </a:prstGeom>
          <a:noFill/>
        </p:spPr>
        <p:txBody>
          <a:bodyPr wrap="none" rtlCol="0">
            <a:spAutoFit/>
          </a:bodyPr>
          <a:lstStyle/>
          <a:p>
            <a:r>
              <a:rPr lang="en-US" sz="800" dirty="0" smtClean="0">
                <a:solidFill>
                  <a:srgbClr val="7F7F7F"/>
                </a:solidFill>
              </a:rPr>
              <a:t>doForms, Inc.</a:t>
            </a:r>
          </a:p>
          <a:p>
            <a:r>
              <a:rPr lang="en-US" sz="800" dirty="0" smtClean="0">
                <a:solidFill>
                  <a:srgbClr val="7F7F7F"/>
                </a:solidFill>
              </a:rPr>
              <a:t>14 Commerce Drive, Suite 100</a:t>
            </a:r>
          </a:p>
          <a:p>
            <a:r>
              <a:rPr lang="en-US" sz="800" dirty="0" smtClean="0">
                <a:solidFill>
                  <a:srgbClr val="7F7F7F"/>
                </a:solidFill>
              </a:rPr>
              <a:t>Cranford, NJ 07016</a:t>
            </a:r>
          </a:p>
          <a:p>
            <a:r>
              <a:rPr lang="en-US" sz="800" dirty="0" smtClean="0">
                <a:solidFill>
                  <a:srgbClr val="7F7F7F"/>
                </a:solidFill>
              </a:rPr>
              <a:t>908-505-9020</a:t>
            </a:r>
          </a:p>
          <a:p>
            <a:r>
              <a:rPr lang="en-US" sz="800" dirty="0" err="1" smtClean="0">
                <a:solidFill>
                  <a:srgbClr val="7F7F7F"/>
                </a:solidFill>
              </a:rPr>
              <a:t>www.doforms.com</a:t>
            </a:r>
            <a:endParaRPr lang="en-US" sz="800" dirty="0" smtClean="0">
              <a:solidFill>
                <a:srgbClr val="7F7F7F"/>
              </a:solidFill>
            </a:endParaRPr>
          </a:p>
          <a:p>
            <a:endParaRPr lang="en-US" sz="800" dirty="0">
              <a:solidFill>
                <a:srgbClr val="7F7F7F"/>
              </a:solidFill>
            </a:endParaRPr>
          </a:p>
          <a:p>
            <a:r>
              <a:rPr lang="en-US" sz="800" dirty="0">
                <a:solidFill>
                  <a:srgbClr val="7F7F7F"/>
                </a:solidFill>
              </a:rPr>
              <a:t>Contact: Laura Teller, SVP, Strategic Partnerships</a:t>
            </a:r>
          </a:p>
          <a:p>
            <a:r>
              <a:rPr lang="en-US" sz="800" dirty="0">
                <a:solidFill>
                  <a:srgbClr val="7F7F7F"/>
                </a:solidFill>
                <a:hlinkClick r:id="rId2"/>
              </a:rPr>
              <a:t>l</a:t>
            </a:r>
            <a:r>
              <a:rPr lang="en-US" sz="800" dirty="0" smtClean="0">
                <a:solidFill>
                  <a:srgbClr val="7F7F7F"/>
                </a:solidFill>
                <a:hlinkClick r:id="rId2"/>
              </a:rPr>
              <a:t>teller@doforms.com</a:t>
            </a:r>
            <a:endParaRPr lang="en-US" sz="800" dirty="0" smtClean="0">
              <a:solidFill>
                <a:srgbClr val="7F7F7F"/>
              </a:solidFill>
            </a:endParaRPr>
          </a:p>
          <a:p>
            <a:r>
              <a:rPr lang="en-US" sz="800" dirty="0" smtClean="0">
                <a:solidFill>
                  <a:srgbClr val="7F7F7F"/>
                </a:solidFill>
              </a:rPr>
              <a:t>908-505-9020 X 309; 609-613-3360 (M)</a:t>
            </a:r>
          </a:p>
        </p:txBody>
      </p:sp>
    </p:spTree>
    <p:extLst>
      <p:ext uri="{BB962C8B-B14F-4D97-AF65-F5344CB8AC3E}">
        <p14:creationId xmlns:p14="http://schemas.microsoft.com/office/powerpoint/2010/main" val="321836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doForms and Construction/Building Trades</a:t>
            </a:r>
            <a:endParaRPr lang="en-US" dirty="0"/>
          </a:p>
        </p:txBody>
      </p:sp>
    </p:spTree>
    <p:extLst>
      <p:ext uri="{BB962C8B-B14F-4D97-AF65-F5344CB8AC3E}">
        <p14:creationId xmlns:p14="http://schemas.microsoft.com/office/powerpoint/2010/main" val="101221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65138" y="1292447"/>
            <a:ext cx="4739298" cy="323165"/>
          </a:xfrm>
        </p:spPr>
        <p:txBody>
          <a:bodyPr/>
          <a:lstStyle/>
          <a:p>
            <a:r>
              <a:rPr lang="en-US" sz="1800" dirty="0" smtClean="0"/>
              <a:t>Use Case: Facility Renovation</a:t>
            </a:r>
            <a:endParaRPr lang="en-US" sz="1800" dirty="0"/>
          </a:p>
        </p:txBody>
      </p:sp>
      <p:sp>
        <p:nvSpPr>
          <p:cNvPr id="3" name="Text Placeholder 2"/>
          <p:cNvSpPr>
            <a:spLocks noGrp="1"/>
          </p:cNvSpPr>
          <p:nvPr>
            <p:ph type="body" sz="quarter" idx="15"/>
          </p:nvPr>
        </p:nvSpPr>
        <p:spPr>
          <a:xfrm>
            <a:off x="465138" y="1675814"/>
            <a:ext cx="4739298" cy="4626907"/>
          </a:xfrm>
        </p:spPr>
        <p:txBody>
          <a:bodyPr/>
          <a:lstStyle/>
          <a:p>
            <a:pPr marL="173038" indent="-173038">
              <a:spcAft>
                <a:spcPts val="600"/>
              </a:spcAft>
            </a:pPr>
            <a:r>
              <a:rPr lang="en-US" dirty="0" smtClean="0">
                <a:solidFill>
                  <a:srgbClr val="6C6C6C"/>
                </a:solidFill>
                <a:latin typeface="Helvetica"/>
                <a:cs typeface="Helvetica"/>
              </a:rPr>
              <a:t>JLL is one of the largest real estate management companies in the world -- often charged with managing renovations on thousands of stores at once.</a:t>
            </a:r>
          </a:p>
          <a:p>
            <a:pPr marL="173038" indent="-173038">
              <a:spcAft>
                <a:spcPts val="600"/>
              </a:spcAft>
            </a:pPr>
            <a:r>
              <a:rPr lang="en-US" dirty="0" smtClean="0">
                <a:solidFill>
                  <a:srgbClr val="6C6C6C"/>
                </a:solidFill>
                <a:latin typeface="Helvetica"/>
                <a:cs typeface="Helvetica"/>
              </a:rPr>
              <a:t>JLL’s forms have thousands of questions and dozens of photographs – doForms scales to handle these and easily manages photos to keep file size down</a:t>
            </a:r>
            <a:endParaRPr lang="en-US" dirty="0">
              <a:solidFill>
                <a:srgbClr val="6C6C6C"/>
              </a:solidFill>
              <a:latin typeface="Helvetica"/>
              <a:cs typeface="Helvetica"/>
            </a:endParaRPr>
          </a:p>
          <a:p>
            <a:pPr marL="173038" indent="-173038">
              <a:spcAft>
                <a:spcPts val="600"/>
              </a:spcAft>
            </a:pPr>
            <a:r>
              <a:rPr lang="en-US" dirty="0" smtClean="0">
                <a:solidFill>
                  <a:srgbClr val="6C6C6C"/>
                </a:solidFill>
                <a:latin typeface="Helvetica"/>
                <a:cs typeface="Helvetica"/>
              </a:rPr>
              <a:t>doForms consolidates all forms per store into a single custom Excel template that’s provided to the customer</a:t>
            </a:r>
          </a:p>
          <a:p>
            <a:pPr marL="173038" indent="-173038">
              <a:spcAft>
                <a:spcPts val="600"/>
              </a:spcAft>
            </a:pPr>
            <a:r>
              <a:rPr lang="en-US" dirty="0" smtClean="0">
                <a:solidFill>
                  <a:srgbClr val="6C6C6C"/>
                </a:solidFill>
                <a:latin typeface="Helvetica"/>
                <a:cs typeface="Helvetica"/>
              </a:rPr>
              <a:t>First project saved one data entry FTE</a:t>
            </a:r>
            <a:r>
              <a:rPr lang="en-US" dirty="0">
                <a:solidFill>
                  <a:srgbClr val="6C6C6C"/>
                </a:solidFill>
                <a:latin typeface="Helvetica"/>
                <a:cs typeface="Helvetica"/>
              </a:rPr>
              <a:t> </a:t>
            </a:r>
            <a:r>
              <a:rPr lang="en-US" dirty="0" smtClean="0">
                <a:solidFill>
                  <a:srgbClr val="6C6C6C"/>
                </a:solidFill>
                <a:latin typeface="Helvetica"/>
                <a:cs typeface="Helvetica"/>
              </a:rPr>
              <a:t>($40,000 annually) and 2-4 hours/day of inspection time </a:t>
            </a:r>
          </a:p>
          <a:p>
            <a:pPr marL="173038" indent="-173038">
              <a:spcAft>
                <a:spcPts val="600"/>
              </a:spcAft>
            </a:pPr>
            <a:r>
              <a:rPr lang="en-US" dirty="0" smtClean="0">
                <a:solidFill>
                  <a:srgbClr val="6C6C6C"/>
                </a:solidFill>
                <a:latin typeface="Helvetica"/>
                <a:cs typeface="Helvetica"/>
              </a:rPr>
              <a:t>Employees bringing in doForms awarded a JLL </a:t>
            </a:r>
            <a:r>
              <a:rPr lang="en-US" dirty="0" err="1" smtClean="0">
                <a:solidFill>
                  <a:srgbClr val="6C6C6C"/>
                </a:solidFill>
                <a:latin typeface="Helvetica"/>
                <a:cs typeface="Helvetica"/>
              </a:rPr>
              <a:t>DaVinci</a:t>
            </a:r>
            <a:r>
              <a:rPr lang="en-US" dirty="0" smtClean="0">
                <a:solidFill>
                  <a:srgbClr val="6C6C6C"/>
                </a:solidFill>
                <a:latin typeface="Helvetica"/>
                <a:cs typeface="Helvetica"/>
              </a:rPr>
              <a:t> Award for outstanding new technology discovery</a:t>
            </a:r>
          </a:p>
          <a:p>
            <a:pPr marL="173038" indent="-173038">
              <a:spcAft>
                <a:spcPts val="600"/>
              </a:spcAft>
            </a:pPr>
            <a:r>
              <a:rPr lang="en-US" dirty="0">
                <a:solidFill>
                  <a:srgbClr val="6C6C6C"/>
                </a:solidFill>
                <a:latin typeface="Helvetica"/>
                <a:cs typeface="Helvetica"/>
              </a:rPr>
              <a:t>JLL </a:t>
            </a:r>
            <a:r>
              <a:rPr lang="en-US" dirty="0" smtClean="0">
                <a:solidFill>
                  <a:srgbClr val="6C6C6C"/>
                </a:solidFill>
                <a:latin typeface="Helvetica"/>
                <a:cs typeface="Helvetica"/>
              </a:rPr>
              <a:t>now building doForms into all its proposals</a:t>
            </a:r>
            <a:r>
              <a:rPr lang="en-US" dirty="0">
                <a:solidFill>
                  <a:srgbClr val="6C6C6C"/>
                </a:solidFill>
                <a:latin typeface="Helvetica"/>
                <a:cs typeface="Helvetica"/>
              </a:rPr>
              <a:t>: “here’s how we’ll track and manage the project</a:t>
            </a:r>
            <a:r>
              <a:rPr lang="en-US" dirty="0" smtClean="0">
                <a:solidFill>
                  <a:srgbClr val="6C6C6C"/>
                </a:solidFill>
                <a:latin typeface="Helvetica"/>
                <a:cs typeface="Helvetica"/>
              </a:rPr>
              <a:t>” – and asking subcontractors to use doForms as well</a:t>
            </a:r>
            <a:endParaRPr lang="en-US" dirty="0">
              <a:solidFill>
                <a:srgbClr val="6C6C6C"/>
              </a:solidFill>
              <a:latin typeface="Helvetica"/>
              <a:cs typeface="Helvetica"/>
            </a:endParaRPr>
          </a:p>
          <a:p>
            <a:pPr marL="173038" indent="-173038">
              <a:spcAft>
                <a:spcPts val="600"/>
              </a:spcAft>
            </a:pPr>
            <a:endParaRPr lang="en-US" sz="1600" dirty="0">
              <a:solidFill>
                <a:srgbClr val="6C6C6C"/>
              </a:solidFill>
              <a:latin typeface="Helvetica"/>
              <a:cs typeface="Helvetica"/>
            </a:endParaRPr>
          </a:p>
        </p:txBody>
      </p:sp>
      <p:sp>
        <p:nvSpPr>
          <p:cNvPr id="4" name="Title 3"/>
          <p:cNvSpPr>
            <a:spLocks noGrp="1"/>
          </p:cNvSpPr>
          <p:nvPr>
            <p:ph type="ctrTitle"/>
          </p:nvPr>
        </p:nvSpPr>
        <p:spPr>
          <a:xfrm>
            <a:off x="0" y="364941"/>
            <a:ext cx="9143999" cy="800219"/>
          </a:xfrm>
        </p:spPr>
        <p:txBody>
          <a:bodyPr/>
          <a:lstStyle/>
          <a:p>
            <a:r>
              <a:rPr lang="en-US" b="1" dirty="0">
                <a:solidFill>
                  <a:schemeClr val="accent5"/>
                </a:solidFill>
                <a:latin typeface="Proxima Nova Soft Medium"/>
                <a:cs typeface="Proxima Nova Soft Medium"/>
              </a:rPr>
              <a:t>JLL </a:t>
            </a:r>
            <a:r>
              <a:rPr lang="en-US" b="1" dirty="0" smtClean="0">
                <a:solidFill>
                  <a:schemeClr val="accent5"/>
                </a:solidFill>
                <a:latin typeface="Proxima Nova Soft Medium"/>
                <a:cs typeface="Proxima Nova Soft Medium"/>
              </a:rPr>
              <a:t>uses </a:t>
            </a:r>
            <a:r>
              <a:rPr lang="en-US" b="1" dirty="0">
                <a:solidFill>
                  <a:schemeClr val="accent5"/>
                </a:solidFill>
                <a:latin typeface="Proxima Nova Soft Medium"/>
                <a:cs typeface="Proxima Nova Soft Medium"/>
              </a:rPr>
              <a:t>doForms to create renovation plans </a:t>
            </a:r>
            <a:r>
              <a:rPr lang="en-US" b="1" dirty="0" smtClean="0">
                <a:solidFill>
                  <a:schemeClr val="accent5"/>
                </a:solidFill>
                <a:latin typeface="Proxima Nova Soft Medium"/>
                <a:cs typeface="Proxima Nova Soft Medium"/>
              </a:rPr>
              <a:t/>
            </a:r>
            <a:br>
              <a:rPr lang="en-US" b="1" dirty="0" smtClean="0">
                <a:solidFill>
                  <a:schemeClr val="accent5"/>
                </a:solidFill>
                <a:latin typeface="Proxima Nova Soft Medium"/>
                <a:cs typeface="Proxima Nova Soft Medium"/>
              </a:rPr>
            </a:br>
            <a:r>
              <a:rPr lang="en-US" b="1" dirty="0" smtClean="0">
                <a:solidFill>
                  <a:schemeClr val="accent5"/>
                </a:solidFill>
                <a:latin typeface="Proxima Nova Soft Medium"/>
                <a:cs typeface="Proxima Nova Soft Medium"/>
              </a:rPr>
              <a:t>and manage properties</a:t>
            </a:r>
            <a:endParaRPr lang="en-US" b="1" dirty="0">
              <a:latin typeface="Proxima Nova Soft Medium"/>
              <a:cs typeface="Proxima Nova Soft Medium"/>
            </a:endParaRPr>
          </a:p>
        </p:txBody>
      </p:sp>
      <p:pic>
        <p:nvPicPr>
          <p:cNvPr id="9" name="Picture 8" descr="JLL-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38" y="6131805"/>
            <a:ext cx="1160846" cy="580423"/>
          </a:xfrm>
          <a:prstGeom prst="rect">
            <a:avLst/>
          </a:prstGeom>
        </p:spPr>
      </p:pic>
      <p:pic>
        <p:nvPicPr>
          <p:cNvPr id="5" name="Picture 4"/>
          <p:cNvPicPr>
            <a:picLocks noChangeAspect="1"/>
          </p:cNvPicPr>
          <p:nvPr/>
        </p:nvPicPr>
        <p:blipFill>
          <a:blip r:embed="rId3"/>
          <a:stretch>
            <a:fillRect/>
          </a:stretch>
        </p:blipFill>
        <p:spPr>
          <a:xfrm>
            <a:off x="5577166" y="1454030"/>
            <a:ext cx="2303183" cy="584390"/>
          </a:xfrm>
          <a:prstGeom prst="rect">
            <a:avLst/>
          </a:prstGeom>
        </p:spPr>
      </p:pic>
      <p:pic>
        <p:nvPicPr>
          <p:cNvPr id="6" name="Picture 5" descr="walgreens1-media-300x2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412" y="2034366"/>
            <a:ext cx="2611221" cy="1740814"/>
          </a:xfrm>
          <a:prstGeom prst="rect">
            <a:avLst/>
          </a:prstGeom>
        </p:spPr>
      </p:pic>
      <p:pic>
        <p:nvPicPr>
          <p:cNvPr id="8" name="Picture 7" descr="imgr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7166" y="4019635"/>
            <a:ext cx="2531468" cy="356784"/>
          </a:xfrm>
          <a:prstGeom prst="rect">
            <a:avLst/>
          </a:prstGeom>
        </p:spPr>
      </p:pic>
      <p:pic>
        <p:nvPicPr>
          <p:cNvPr id="10" name="Picture 9"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0747" y="4376419"/>
            <a:ext cx="2637886" cy="1659166"/>
          </a:xfrm>
          <a:prstGeom prst="rect">
            <a:avLst/>
          </a:prstGeom>
        </p:spPr>
      </p:pic>
    </p:spTree>
    <p:extLst>
      <p:ext uri="{BB962C8B-B14F-4D97-AF65-F5344CB8AC3E}">
        <p14:creationId xmlns:p14="http://schemas.microsoft.com/office/powerpoint/2010/main" val="3192270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eamstime_xs_47377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807223" y="2138047"/>
            <a:ext cx="5336777" cy="3557851"/>
          </a:xfrm>
          <a:prstGeom prst="rect">
            <a:avLst/>
          </a:prstGeom>
        </p:spPr>
      </p:pic>
      <p:sp>
        <p:nvSpPr>
          <p:cNvPr id="3" name="Text Placeholder 2"/>
          <p:cNvSpPr>
            <a:spLocks noGrp="1"/>
          </p:cNvSpPr>
          <p:nvPr>
            <p:ph type="body" sz="quarter" idx="15"/>
          </p:nvPr>
        </p:nvSpPr>
        <p:spPr>
          <a:xfrm>
            <a:off x="313391" y="2151899"/>
            <a:ext cx="3650131" cy="3665619"/>
          </a:xfrm>
        </p:spPr>
        <p:txBody>
          <a:bodyPr/>
          <a:lstStyle/>
          <a:p>
            <a:pPr marL="285750" indent="-285750">
              <a:buClr>
                <a:schemeClr val="accent5"/>
              </a:buClr>
              <a:buFont typeface="Wingdings" charset="2"/>
              <a:buChar char="§"/>
            </a:pPr>
            <a:r>
              <a:rPr lang="en-US" sz="1600" dirty="0" smtClean="0">
                <a:solidFill>
                  <a:schemeClr val="tx1"/>
                </a:solidFill>
              </a:rPr>
              <a:t>Residential and </a:t>
            </a:r>
            <a:r>
              <a:rPr lang="en-US" sz="1600" dirty="0">
                <a:solidFill>
                  <a:schemeClr val="tx1"/>
                </a:solidFill>
              </a:rPr>
              <a:t>commercial contractors located in Arlington, Massachusetts </a:t>
            </a:r>
          </a:p>
          <a:p>
            <a:pPr marL="285750" lvl="1" indent="-285750">
              <a:spcAft>
                <a:spcPts val="700"/>
              </a:spcAft>
              <a:buClr>
                <a:schemeClr val="accent5"/>
              </a:buClr>
              <a:buFont typeface="Wingdings" charset="2"/>
              <a:buChar char="§"/>
            </a:pPr>
            <a:r>
              <a:rPr lang="en-US" sz="1600" dirty="0" smtClean="0">
                <a:solidFill>
                  <a:schemeClr val="tx1"/>
                </a:solidFill>
              </a:rPr>
              <a:t>Use </a:t>
            </a:r>
            <a:r>
              <a:rPr lang="en-US" sz="1600" dirty="0">
                <a:solidFill>
                  <a:schemeClr val="tx1"/>
                </a:solidFill>
              </a:rPr>
              <a:t>doForms to create work orders, as well as keep track as which technician is completing what </a:t>
            </a:r>
            <a:r>
              <a:rPr lang="en-US" sz="1600" dirty="0" smtClean="0">
                <a:solidFill>
                  <a:schemeClr val="tx1"/>
                </a:solidFill>
              </a:rPr>
              <a:t>job</a:t>
            </a:r>
          </a:p>
          <a:p>
            <a:pPr marL="285750" lvl="1" indent="-285750">
              <a:spcAft>
                <a:spcPts val="700"/>
              </a:spcAft>
              <a:buClr>
                <a:schemeClr val="accent5"/>
              </a:buClr>
              <a:buFont typeface="Wingdings" charset="2"/>
              <a:buChar char="§"/>
            </a:pPr>
            <a:r>
              <a:rPr lang="en-US" sz="1600" dirty="0">
                <a:solidFill>
                  <a:schemeClr val="tx1"/>
                </a:solidFill>
              </a:rPr>
              <a:t>The company is also using doForms </a:t>
            </a:r>
            <a:r>
              <a:rPr lang="en-US" sz="1600" dirty="0" smtClean="0">
                <a:solidFill>
                  <a:schemeClr val="tx1"/>
                </a:solidFill>
              </a:rPr>
              <a:t>Back Office integration capability</a:t>
            </a:r>
            <a:r>
              <a:rPr lang="en-US" sz="1600" dirty="0">
                <a:solidFill>
                  <a:schemeClr val="tx1"/>
                </a:solidFill>
              </a:rPr>
              <a:t>, which </a:t>
            </a:r>
            <a:r>
              <a:rPr lang="en-US" sz="1600" dirty="0" smtClean="0">
                <a:solidFill>
                  <a:schemeClr val="tx1"/>
                </a:solidFill>
              </a:rPr>
              <a:t>has allowed </a:t>
            </a:r>
            <a:r>
              <a:rPr lang="en-US" sz="1600" dirty="0">
                <a:solidFill>
                  <a:schemeClr val="tx1"/>
                </a:solidFill>
              </a:rPr>
              <a:t>them to rapidly configure data flow from forms directly into and out of their QuickBooks system using </a:t>
            </a:r>
            <a:r>
              <a:rPr lang="en-US" sz="1600" dirty="0" smtClean="0">
                <a:solidFill>
                  <a:schemeClr val="tx1"/>
                </a:solidFill>
              </a:rPr>
              <a:t>pre</a:t>
            </a:r>
            <a:r>
              <a:rPr lang="en-US" sz="1600" dirty="0">
                <a:solidFill>
                  <a:schemeClr val="tx1"/>
                </a:solidFill>
              </a:rPr>
              <a:t>-built connectors and </a:t>
            </a:r>
            <a:r>
              <a:rPr lang="en-US" sz="1600" dirty="0" smtClean="0">
                <a:solidFill>
                  <a:schemeClr val="tx1"/>
                </a:solidFill>
              </a:rPr>
              <a:t>a simple </a:t>
            </a:r>
            <a:r>
              <a:rPr lang="en-US" sz="1600" dirty="0">
                <a:solidFill>
                  <a:schemeClr val="tx1"/>
                </a:solidFill>
              </a:rPr>
              <a:t>drag-and-drop </a:t>
            </a:r>
            <a:r>
              <a:rPr lang="en-US" sz="1600" dirty="0" smtClean="0">
                <a:solidFill>
                  <a:schemeClr val="tx1"/>
                </a:solidFill>
              </a:rPr>
              <a:t>interface</a:t>
            </a:r>
            <a:endParaRPr lang="en-US" sz="1600" dirty="0">
              <a:solidFill>
                <a:schemeClr val="tx1"/>
              </a:solidFill>
            </a:endParaRPr>
          </a:p>
        </p:txBody>
      </p:sp>
      <p:sp>
        <p:nvSpPr>
          <p:cNvPr id="4" name="Title 3"/>
          <p:cNvSpPr>
            <a:spLocks noGrp="1"/>
          </p:cNvSpPr>
          <p:nvPr>
            <p:ph type="ctrTitle"/>
          </p:nvPr>
        </p:nvSpPr>
        <p:spPr>
          <a:xfrm>
            <a:off x="110971" y="364941"/>
            <a:ext cx="8890000" cy="800219"/>
          </a:xfrm>
        </p:spPr>
        <p:txBody>
          <a:bodyPr/>
          <a:lstStyle/>
          <a:p>
            <a:r>
              <a:rPr lang="en-US" b="1" dirty="0" smtClean="0">
                <a:latin typeface="Proxima Nova Soft Medium"/>
                <a:cs typeface="Proxima Nova Soft Medium"/>
              </a:rPr>
              <a:t>doForms enables an electrical contractor to manage workflow and field activities</a:t>
            </a:r>
            <a:endParaRPr lang="en-US" b="1" dirty="0">
              <a:latin typeface="Proxima Nova Soft Medium"/>
              <a:cs typeface="Proxima Nova Soft Medium"/>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135121" y="1842011"/>
            <a:ext cx="3008879" cy="629130"/>
          </a:xfrm>
          <a:prstGeom prst="rect">
            <a:avLst/>
          </a:prstGeom>
        </p:spPr>
      </p:pic>
      <p:sp>
        <p:nvSpPr>
          <p:cNvPr id="6" name="Text Placeholder 1"/>
          <p:cNvSpPr>
            <a:spLocks noGrp="1"/>
          </p:cNvSpPr>
          <p:nvPr>
            <p:ph type="body" sz="quarter" idx="12"/>
          </p:nvPr>
        </p:nvSpPr>
        <p:spPr>
          <a:xfrm>
            <a:off x="465138" y="1680428"/>
            <a:ext cx="4739298" cy="323165"/>
          </a:xfrm>
        </p:spPr>
        <p:txBody>
          <a:bodyPr/>
          <a:lstStyle/>
          <a:p>
            <a:r>
              <a:rPr lang="en-US" sz="1800" dirty="0" smtClean="0"/>
              <a:t>Use Case: Field Workflow Management</a:t>
            </a:r>
            <a:endParaRPr lang="en-US" sz="1800" dirty="0"/>
          </a:p>
        </p:txBody>
      </p:sp>
    </p:spTree>
    <p:extLst>
      <p:ext uri="{BB962C8B-B14F-4D97-AF65-F5344CB8AC3E}">
        <p14:creationId xmlns:p14="http://schemas.microsoft.com/office/powerpoint/2010/main" val="28120938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64941"/>
            <a:ext cx="9143999" cy="800219"/>
          </a:xfrm>
        </p:spPr>
        <p:txBody>
          <a:bodyPr/>
          <a:lstStyle/>
          <a:p>
            <a:r>
              <a:rPr lang="en-US" b="1" dirty="0" smtClean="0"/>
              <a:t>doForms streamlines estimates, improves documentation, speeds approvals</a:t>
            </a:r>
            <a:endParaRPr lang="en-US" b="1" dirty="0"/>
          </a:p>
        </p:txBody>
      </p:sp>
      <p:sp>
        <p:nvSpPr>
          <p:cNvPr id="10" name="Rectangle 9"/>
          <p:cNvSpPr/>
          <p:nvPr/>
        </p:nvSpPr>
        <p:spPr>
          <a:xfrm>
            <a:off x="3969608" y="2117262"/>
            <a:ext cx="2429665" cy="799563"/>
          </a:xfrm>
          <a:prstGeom prst="rect">
            <a:avLst/>
          </a:prstGeom>
          <a:solidFill>
            <a:srgbClr val="FFFFFF">
              <a:alpha val="88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b="1" dirty="0">
              <a:solidFill>
                <a:schemeClr val="bg1">
                  <a:lumMod val="50000"/>
                </a:schemeClr>
              </a:solidFill>
              <a:latin typeface="Abadi MT Condensed Extra Bold"/>
              <a:cs typeface="Abadi MT Condensed Extra Bold"/>
            </a:endParaRPr>
          </a:p>
        </p:txBody>
      </p:sp>
      <p:pic>
        <p:nvPicPr>
          <p:cNvPr id="14" name="Picture 13" descr="dreamstime_11657188.jpg"/>
          <p:cNvPicPr>
            <a:picLocks noChangeAspect="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4825660" y="1165160"/>
            <a:ext cx="4318339" cy="5673896"/>
          </a:xfrm>
          <a:prstGeom prst="rect">
            <a:avLst/>
          </a:prstGeom>
        </p:spPr>
      </p:pic>
      <p:sp>
        <p:nvSpPr>
          <p:cNvPr id="6" name="Text Placeholder 1"/>
          <p:cNvSpPr>
            <a:spLocks noGrp="1"/>
          </p:cNvSpPr>
          <p:nvPr>
            <p:ph type="body" sz="quarter" idx="12"/>
          </p:nvPr>
        </p:nvSpPr>
        <p:spPr>
          <a:xfrm>
            <a:off x="264631" y="1426116"/>
            <a:ext cx="4739298" cy="323165"/>
          </a:xfrm>
        </p:spPr>
        <p:txBody>
          <a:bodyPr/>
          <a:lstStyle/>
          <a:p>
            <a:r>
              <a:rPr lang="en-US" sz="1800" dirty="0" smtClean="0"/>
              <a:t>Use Case: Repair Quotes and Estimates</a:t>
            </a:r>
            <a:endParaRPr lang="en-US" sz="1800" dirty="0"/>
          </a:p>
        </p:txBody>
      </p:sp>
      <p:sp>
        <p:nvSpPr>
          <p:cNvPr id="3" name="Text Placeholder 2"/>
          <p:cNvSpPr>
            <a:spLocks noGrp="1"/>
          </p:cNvSpPr>
          <p:nvPr>
            <p:ph type="body" sz="quarter" idx="13"/>
          </p:nvPr>
        </p:nvSpPr>
        <p:spPr>
          <a:xfrm>
            <a:off x="264630" y="1927868"/>
            <a:ext cx="4083700" cy="4603312"/>
          </a:xfrm>
        </p:spPr>
        <p:txBody>
          <a:bodyPr/>
          <a:lstStyle/>
          <a:p>
            <a:pPr marL="171450" indent="-171450">
              <a:buFont typeface="Arial"/>
              <a:buChar char="•"/>
            </a:pPr>
            <a:r>
              <a:rPr lang="en-US" sz="1600" dirty="0" smtClean="0"/>
              <a:t>Large window company often asked by insurance companies to appraise damage, estimate repair costs and propose approaches/materials </a:t>
            </a:r>
          </a:p>
          <a:p>
            <a:pPr marL="171450" indent="-171450">
              <a:buFont typeface="Arial"/>
              <a:buChar char="•"/>
            </a:pPr>
            <a:r>
              <a:rPr lang="en-US" sz="1600" dirty="0" smtClean="0"/>
              <a:t>doForms allows the company to rapidly create and submit details required by the insurer, including time stamps, location, photos, detailed explanation of damage, equipment and window specifications, cost estimates, owner sign-off, insurer sign-off, and more… in a single form</a:t>
            </a:r>
          </a:p>
          <a:p>
            <a:pPr marL="171450" indent="-171450">
              <a:buFont typeface="Arial"/>
              <a:buChar char="•"/>
            </a:pPr>
            <a:r>
              <a:rPr lang="en-US" sz="1600" dirty="0" smtClean="0"/>
              <a:t>Reduces back office burden on insurers while significantly improving documentation, expense control, and speed of repairs</a:t>
            </a:r>
          </a:p>
        </p:txBody>
      </p:sp>
    </p:spTree>
    <p:extLst>
      <p:ext uri="{BB962C8B-B14F-4D97-AF65-F5344CB8AC3E}">
        <p14:creationId xmlns:p14="http://schemas.microsoft.com/office/powerpoint/2010/main" val="1321252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9668" y="364941"/>
            <a:ext cx="8011288" cy="800219"/>
          </a:xfrm>
        </p:spPr>
        <p:txBody>
          <a:bodyPr/>
          <a:lstStyle/>
          <a:p>
            <a:r>
              <a:rPr lang="en-US" b="1" dirty="0" smtClean="0"/>
              <a:t>Making it easier to buy and sell construction equipment</a:t>
            </a:r>
            <a:endParaRPr lang="en-US" b="1" dirty="0"/>
          </a:p>
        </p:txBody>
      </p:sp>
      <p:sp>
        <p:nvSpPr>
          <p:cNvPr id="7" name="Text Placeholder 6"/>
          <p:cNvSpPr>
            <a:spLocks noGrp="1"/>
          </p:cNvSpPr>
          <p:nvPr>
            <p:ph type="body" sz="quarter" idx="11"/>
          </p:nvPr>
        </p:nvSpPr>
        <p:spPr>
          <a:xfrm>
            <a:off x="383288" y="2591380"/>
            <a:ext cx="3871557" cy="3905198"/>
          </a:xfrm>
        </p:spPr>
        <p:txBody>
          <a:bodyPr>
            <a:normAutofit/>
          </a:bodyPr>
          <a:lstStyle/>
          <a:p>
            <a:r>
              <a:rPr lang="en-US" sz="1600" dirty="0" smtClean="0"/>
              <a:t>One of North America’s largest John Deere </a:t>
            </a:r>
            <a:r>
              <a:rPr lang="en-US" sz="1600" dirty="0"/>
              <a:t>c</a:t>
            </a:r>
            <a:r>
              <a:rPr lang="en-US" sz="1600" dirty="0" smtClean="0"/>
              <a:t>onstruction equipment dealers with 28 locations throughout the US</a:t>
            </a:r>
            <a:endParaRPr lang="en-US" sz="1600" b="1" dirty="0" smtClean="0"/>
          </a:p>
          <a:p>
            <a:r>
              <a:rPr lang="en-US" sz="1600" dirty="0" smtClean="0"/>
              <a:t>Uses doForms to: </a:t>
            </a:r>
          </a:p>
          <a:p>
            <a:pPr lvl="1"/>
            <a:r>
              <a:rPr lang="en-US" sz="1600" dirty="0" smtClean="0"/>
              <a:t>Allow technicians to assess and document the value of used tractors before making a purchase offer for them</a:t>
            </a:r>
          </a:p>
          <a:p>
            <a:pPr lvl="1"/>
            <a:r>
              <a:rPr lang="en-US" sz="1600" dirty="0" smtClean="0"/>
              <a:t>Allow purchasers to view Murphy’s online catalogue even if there is no signal or connectivity, and place orders.</a:t>
            </a:r>
            <a:endParaRPr lang="en-US" sz="1600" dirty="0"/>
          </a:p>
        </p:txBody>
      </p:sp>
      <p:sp>
        <p:nvSpPr>
          <p:cNvPr id="8" name="TextBox 7"/>
          <p:cNvSpPr txBox="1"/>
          <p:nvPr/>
        </p:nvSpPr>
        <p:spPr>
          <a:xfrm>
            <a:off x="5048207" y="4038127"/>
            <a:ext cx="3609783" cy="2246769"/>
          </a:xfrm>
          <a:prstGeom prst="rect">
            <a:avLst/>
          </a:prstGeom>
          <a:noFill/>
        </p:spPr>
        <p:txBody>
          <a:bodyPr wrap="square" rtlCol="0">
            <a:spAutoFit/>
          </a:bodyPr>
          <a:lstStyle/>
          <a:p>
            <a:r>
              <a:rPr lang="en-US" sz="1400" i="1" dirty="0" smtClean="0"/>
              <a:t>“The time and money this application saves us is huge. Now a technician can collect data and photos at the site, send, and move on to the next machine. And the salesperson </a:t>
            </a:r>
            <a:r>
              <a:rPr lang="en-US" sz="1400" i="1" dirty="0"/>
              <a:t>can go over the catalog with the client and place the order directly on his or her tablet.</a:t>
            </a:r>
            <a:r>
              <a:rPr lang="en-US" sz="1400" i="1" dirty="0" smtClean="0"/>
              <a:t>”</a:t>
            </a:r>
          </a:p>
          <a:p>
            <a:endParaRPr lang="en-US" sz="1400" i="1" dirty="0" smtClean="0"/>
          </a:p>
          <a:p>
            <a:pPr algn="r"/>
            <a:r>
              <a:rPr lang="en-US" sz="1400" i="1" dirty="0" smtClean="0"/>
              <a:t>-- Max Miller, Vice President, </a:t>
            </a:r>
          </a:p>
          <a:p>
            <a:pPr algn="r"/>
            <a:r>
              <a:rPr lang="en-US" sz="1400" i="1" dirty="0" smtClean="0"/>
              <a:t>Murphy Tractor and Equipment</a:t>
            </a:r>
            <a:endParaRPr lang="en-US" sz="1400" i="1" dirty="0"/>
          </a:p>
        </p:txBody>
      </p:sp>
      <p:pic>
        <p:nvPicPr>
          <p:cNvPr id="10" name="Picture 9" descr="sea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30" y="1154274"/>
            <a:ext cx="2306576" cy="537698"/>
          </a:xfrm>
          <a:prstGeom prst="rect">
            <a:avLst/>
          </a:prstGeom>
        </p:spPr>
      </p:pic>
      <p:pic>
        <p:nvPicPr>
          <p:cNvPr id="3" name="Picture 2" descr="r4d030693_50g_642x46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07" y="1385093"/>
            <a:ext cx="3625819" cy="2609235"/>
          </a:xfrm>
          <a:prstGeom prst="rect">
            <a:avLst/>
          </a:prstGeom>
        </p:spPr>
      </p:pic>
      <p:sp>
        <p:nvSpPr>
          <p:cNvPr id="9" name="Text Placeholder 1"/>
          <p:cNvSpPr txBox="1">
            <a:spLocks/>
          </p:cNvSpPr>
          <p:nvPr/>
        </p:nvSpPr>
        <p:spPr>
          <a:xfrm>
            <a:off x="264630" y="1799238"/>
            <a:ext cx="5045719" cy="32316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1800" b="1" dirty="0" smtClean="0"/>
              <a:t>Use Case: </a:t>
            </a:r>
          </a:p>
          <a:p>
            <a:pPr marL="0" indent="0">
              <a:lnSpc>
                <a:spcPct val="90000"/>
              </a:lnSpc>
              <a:buNone/>
            </a:pPr>
            <a:r>
              <a:rPr lang="en-US" sz="1800" b="1" dirty="0" smtClean="0"/>
              <a:t>Equipment Management &amp; Sales</a:t>
            </a:r>
            <a:endParaRPr lang="en-US" sz="1800" b="1" dirty="0"/>
          </a:p>
        </p:txBody>
      </p:sp>
    </p:spTree>
    <p:extLst>
      <p:ext uri="{BB962C8B-B14F-4D97-AF65-F5344CB8AC3E}">
        <p14:creationId xmlns:p14="http://schemas.microsoft.com/office/powerpoint/2010/main" val="220508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4941"/>
            <a:ext cx="9143999" cy="800219"/>
          </a:xfrm>
        </p:spPr>
        <p:txBody>
          <a:bodyPr/>
          <a:lstStyle/>
          <a:p>
            <a:r>
              <a:rPr lang="en-US" b="1" dirty="0" smtClean="0"/>
              <a:t>Keeping Better Track of Equipment and Improving Servicing While Saving Money</a:t>
            </a:r>
            <a:endParaRPr lang="en-US" b="1" dirty="0"/>
          </a:p>
        </p:txBody>
      </p:sp>
      <p:sp>
        <p:nvSpPr>
          <p:cNvPr id="6" name="TextBox 5"/>
          <p:cNvSpPr txBox="1"/>
          <p:nvPr/>
        </p:nvSpPr>
        <p:spPr>
          <a:xfrm>
            <a:off x="264631" y="2852498"/>
            <a:ext cx="3456287" cy="3609193"/>
          </a:xfrm>
          <a:prstGeom prst="rect">
            <a:avLst/>
          </a:prstGeom>
          <a:noFill/>
        </p:spPr>
        <p:txBody>
          <a:bodyPr wrap="square" rtlCol="0">
            <a:spAutoFit/>
          </a:bodyPr>
          <a:lstStyle/>
          <a:p>
            <a:pPr marL="285750" indent="-285750">
              <a:lnSpc>
                <a:spcPct val="110000"/>
              </a:lnSpc>
              <a:buFont typeface="Arial"/>
              <a:buChar char="•"/>
            </a:pPr>
            <a:r>
              <a:rPr lang="en-US" sz="1600" dirty="0" smtClean="0"/>
              <a:t>Provide port-a-potty services and other temporary site services to construction industry</a:t>
            </a:r>
          </a:p>
          <a:p>
            <a:pPr marL="285750" indent="-285750">
              <a:lnSpc>
                <a:spcPct val="110000"/>
              </a:lnSpc>
              <a:buFont typeface="Arial"/>
              <a:buChar char="•"/>
            </a:pPr>
            <a:r>
              <a:rPr lang="en-US" sz="1600" dirty="0" smtClean="0"/>
              <a:t>Struggling with </a:t>
            </a:r>
            <a:r>
              <a:rPr lang="en-US" sz="1600" dirty="0" err="1" smtClean="0"/>
              <a:t>unserviced</a:t>
            </a:r>
            <a:r>
              <a:rPr lang="en-US" sz="1600" dirty="0" smtClean="0"/>
              <a:t> restrooms, paper-form-based truck maintenance records, keeping track of inventory and knowing when it’s available to be sent out to the field</a:t>
            </a:r>
          </a:p>
          <a:p>
            <a:pPr marL="285750" indent="-285750">
              <a:lnSpc>
                <a:spcPct val="110000"/>
              </a:lnSpc>
              <a:buFont typeface="Arial"/>
              <a:buChar char="•"/>
            </a:pPr>
            <a:r>
              <a:rPr lang="en-US" sz="1600" dirty="0" err="1" smtClean="0"/>
              <a:t>doForms</a:t>
            </a:r>
            <a:r>
              <a:rPr lang="en-US" sz="1600" dirty="0" smtClean="0"/>
              <a:t> now vastly improving performance in all these areas</a:t>
            </a:r>
          </a:p>
          <a:p>
            <a:pPr marL="285750" indent="-285750">
              <a:lnSpc>
                <a:spcPct val="110000"/>
              </a:lnSpc>
              <a:buFont typeface="Arial"/>
              <a:buChar char="•"/>
            </a:pPr>
            <a:r>
              <a:rPr lang="en-US" sz="1600" dirty="0" smtClean="0"/>
              <a:t>Saving company $70K/year, 3,000 man-hours</a:t>
            </a:r>
            <a:endParaRPr lang="en-US" sz="1600" dirty="0"/>
          </a:p>
        </p:txBody>
      </p:sp>
      <p:pic>
        <p:nvPicPr>
          <p:cNvPr id="7" name="Picture 6" descr="AndyGump_Logo_w_tagline_1956_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31" y="1316860"/>
            <a:ext cx="1583772" cy="596627"/>
          </a:xfrm>
          <a:prstGeom prst="rect">
            <a:avLst/>
          </a:prstGeom>
        </p:spPr>
      </p:pic>
      <p:sp>
        <p:nvSpPr>
          <p:cNvPr id="8" name="Rectangle 7"/>
          <p:cNvSpPr/>
          <p:nvPr/>
        </p:nvSpPr>
        <p:spPr>
          <a:xfrm>
            <a:off x="4232888" y="4491921"/>
            <a:ext cx="4617696" cy="1969770"/>
          </a:xfrm>
          <a:prstGeom prst="rect">
            <a:avLst/>
          </a:prstGeom>
        </p:spPr>
        <p:txBody>
          <a:bodyPr wrap="square">
            <a:spAutoFit/>
          </a:bodyPr>
          <a:lstStyle/>
          <a:p>
            <a:r>
              <a:rPr lang="en-US" sz="1600" dirty="0" smtClean="0"/>
              <a:t>“</a:t>
            </a:r>
            <a:r>
              <a:rPr lang="en-US" sz="1400" dirty="0" smtClean="0"/>
              <a:t>We </a:t>
            </a:r>
            <a:r>
              <a:rPr lang="en-US" sz="1400" dirty="0"/>
              <a:t>were facing many challenges that were directly </a:t>
            </a:r>
            <a:r>
              <a:rPr lang="en-US" sz="1400" dirty="0" smtClean="0"/>
              <a:t>affecting </a:t>
            </a:r>
            <a:r>
              <a:rPr lang="en-US" sz="1400" dirty="0"/>
              <a:t>our customer service, or at least the perception of our customer service. Certain applications, such as </a:t>
            </a:r>
            <a:r>
              <a:rPr lang="en-US" sz="1400" dirty="0" smtClean="0"/>
              <a:t>Dispatch, </a:t>
            </a:r>
            <a:r>
              <a:rPr lang="en-US" sz="1400" dirty="0"/>
              <a:t>have immensely improved our real-time communication between our drivers and the back </a:t>
            </a:r>
            <a:r>
              <a:rPr lang="en-US" sz="1400" dirty="0" smtClean="0"/>
              <a:t>office </a:t>
            </a:r>
            <a:r>
              <a:rPr lang="en-US" sz="1400" dirty="0"/>
              <a:t>well as </a:t>
            </a:r>
            <a:r>
              <a:rPr lang="en-US" sz="1400" dirty="0" smtClean="0"/>
              <a:t>between our </a:t>
            </a:r>
            <a:r>
              <a:rPr lang="en-US" sz="1400" dirty="0"/>
              <a:t>company </a:t>
            </a:r>
            <a:r>
              <a:rPr lang="en-US" sz="1400" dirty="0" smtClean="0"/>
              <a:t>and our clients.” 	</a:t>
            </a:r>
          </a:p>
          <a:p>
            <a:r>
              <a:rPr lang="en-US" sz="1200" i="1" dirty="0" smtClean="0"/>
              <a:t>Sharon </a:t>
            </a:r>
            <a:r>
              <a:rPr lang="en-US" sz="1200" i="1" dirty="0"/>
              <a:t>Manley</a:t>
            </a:r>
            <a:r>
              <a:rPr lang="en-US" sz="1200" i="1" dirty="0" smtClean="0"/>
              <a:t>, Chief </a:t>
            </a:r>
            <a:r>
              <a:rPr lang="en-US" sz="1200" i="1" dirty="0"/>
              <a:t>Financial </a:t>
            </a:r>
            <a:r>
              <a:rPr lang="en-US" sz="1200" i="1" dirty="0" smtClean="0"/>
              <a:t>Officer, </a:t>
            </a:r>
          </a:p>
          <a:p>
            <a:r>
              <a:rPr lang="en-US" sz="1200" i="1" dirty="0" smtClean="0"/>
              <a:t>Andy </a:t>
            </a:r>
            <a:r>
              <a:rPr lang="en-US" sz="1200" i="1" dirty="0"/>
              <a:t>Gump Temporary Site Services</a:t>
            </a:r>
            <a:r>
              <a:rPr lang="en-US" sz="1200" i="1" dirty="0" smtClean="0"/>
              <a:t>, Santa </a:t>
            </a:r>
            <a:r>
              <a:rPr lang="en-US" sz="1200" i="1" dirty="0"/>
              <a:t>Clarita, CA</a:t>
            </a:r>
            <a:r>
              <a:rPr lang="en-US" sz="1200" i="1" dirty="0" smtClean="0"/>
              <a:t>,</a:t>
            </a:r>
            <a:endParaRPr lang="en-US" sz="1200" i="1" dirty="0"/>
          </a:p>
          <a:p>
            <a:endParaRPr lang="en-US" sz="1200" i="1" dirty="0"/>
          </a:p>
        </p:txBody>
      </p:sp>
      <p:sp>
        <p:nvSpPr>
          <p:cNvPr id="9" name="Text Placeholder 1"/>
          <p:cNvSpPr>
            <a:spLocks noGrp="1"/>
          </p:cNvSpPr>
          <p:nvPr>
            <p:ph type="body" sz="quarter" idx="4294967295"/>
          </p:nvPr>
        </p:nvSpPr>
        <p:spPr>
          <a:xfrm>
            <a:off x="264631" y="2050646"/>
            <a:ext cx="4739298" cy="323165"/>
          </a:xfrm>
          <a:prstGeom prst="rect">
            <a:avLst/>
          </a:prstGeom>
        </p:spPr>
        <p:txBody>
          <a:bodyPr/>
          <a:lstStyle/>
          <a:p>
            <a:pPr marL="0" indent="0">
              <a:buNone/>
            </a:pPr>
            <a:r>
              <a:rPr lang="en-US" sz="1800" b="1" dirty="0" smtClean="0"/>
              <a:t>Use Case: </a:t>
            </a:r>
          </a:p>
          <a:p>
            <a:pPr marL="0" indent="0">
              <a:buNone/>
            </a:pPr>
            <a:r>
              <a:rPr lang="en-US" sz="1800" b="1" dirty="0" smtClean="0"/>
              <a:t>Temporary Site Services</a:t>
            </a:r>
            <a:endParaRPr lang="en-US" sz="1800" b="1" dirty="0"/>
          </a:p>
        </p:txBody>
      </p:sp>
      <p:pic>
        <p:nvPicPr>
          <p:cNvPr id="3" name="Picture 2" descr="Fotolia_61007219_X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571" y="1632715"/>
            <a:ext cx="4155926" cy="2615285"/>
          </a:xfrm>
          <a:prstGeom prst="rect">
            <a:avLst/>
          </a:prstGeom>
        </p:spPr>
      </p:pic>
    </p:spTree>
    <p:extLst>
      <p:ext uri="{BB962C8B-B14F-4D97-AF65-F5344CB8AC3E}">
        <p14:creationId xmlns:p14="http://schemas.microsoft.com/office/powerpoint/2010/main" val="250458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TextBox 4"/>
          <p:cNvSpPr txBox="1"/>
          <p:nvPr/>
        </p:nvSpPr>
        <p:spPr>
          <a:xfrm>
            <a:off x="1570373" y="4016974"/>
            <a:ext cx="6431695" cy="338554"/>
          </a:xfrm>
          <a:prstGeom prst="rect">
            <a:avLst/>
          </a:prstGeom>
          <a:noFill/>
        </p:spPr>
        <p:txBody>
          <a:bodyPr wrap="square" rtlCol="0">
            <a:spAutoFit/>
          </a:bodyPr>
          <a:lstStyle/>
          <a:p>
            <a:r>
              <a:rPr lang="en-US" sz="1600" dirty="0" smtClean="0">
                <a:hlinkClick r:id="rId2"/>
              </a:rPr>
              <a:t>For more information, visit www.doForms.com</a:t>
            </a:r>
            <a:r>
              <a:rPr lang="en-US" sz="1600" dirty="0" smtClean="0"/>
              <a:t> or call 908</a:t>
            </a:r>
            <a:r>
              <a:rPr lang="en-US" sz="1600" dirty="0"/>
              <a:t>-505-</a:t>
            </a:r>
            <a:r>
              <a:rPr lang="en-US" sz="1600" dirty="0" smtClean="0"/>
              <a:t>9020</a:t>
            </a:r>
            <a:endParaRPr lang="en-US" sz="1600" dirty="0"/>
          </a:p>
        </p:txBody>
      </p:sp>
    </p:spTree>
    <p:extLst>
      <p:ext uri="{BB962C8B-B14F-4D97-AF65-F5344CB8AC3E}">
        <p14:creationId xmlns:p14="http://schemas.microsoft.com/office/powerpoint/2010/main" val="24605912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DF-CP">
      <a:dk1>
        <a:srgbClr val="6C6C6C"/>
      </a:dk1>
      <a:lt1>
        <a:sysClr val="window" lastClr="FFFFFF"/>
      </a:lt1>
      <a:dk2>
        <a:srgbClr val="6C6C6C"/>
      </a:dk2>
      <a:lt2>
        <a:srgbClr val="FFFFFF"/>
      </a:lt2>
      <a:accent1>
        <a:srgbClr val="2A4E69"/>
      </a:accent1>
      <a:accent2>
        <a:srgbClr val="DB3D1C"/>
      </a:accent2>
      <a:accent3>
        <a:srgbClr val="135380"/>
      </a:accent3>
      <a:accent4>
        <a:srgbClr val="434448"/>
      </a:accent4>
      <a:accent5>
        <a:srgbClr val="878887"/>
      </a:accent5>
      <a:accent6>
        <a:srgbClr val="1C2832"/>
      </a:accent6>
      <a:hlink>
        <a:srgbClr val="135380"/>
      </a:hlink>
      <a:folHlink>
        <a:srgbClr val="1350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215</TotalTime>
  <Words>706</Words>
  <Application>Microsoft Macintosh PowerPoint</Application>
  <PresentationFormat>On-screen Show (4:3)</PresentationFormat>
  <Paragraphs>52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Theme</vt:lpstr>
      <vt:lpstr>PowerPoint Presentation</vt:lpstr>
      <vt:lpstr>doForms and Construction/Building Trades</vt:lpstr>
      <vt:lpstr>JLL uses doForms to create renovation plans  and manage properties</vt:lpstr>
      <vt:lpstr>doForms enables an electrical contractor to manage workflow and field activities</vt:lpstr>
      <vt:lpstr>doForms streamlines estimates, improves documentation, speeds approvals</vt:lpstr>
      <vt:lpstr>Making it easier to buy and sell construction equipment</vt:lpstr>
      <vt:lpstr>Keeping Better Track of Equipment and Improving Servicing While Saving Money</vt:lpstr>
      <vt:lpstr>PowerPoint Presentation</vt:lpstr>
    </vt:vector>
  </TitlesOfParts>
  <Company>doForms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Teller</dc:creator>
  <cp:lastModifiedBy>Laura Teller</cp:lastModifiedBy>
  <cp:revision>8</cp:revision>
  <dcterms:created xsi:type="dcterms:W3CDTF">2015-07-31T18:15:10Z</dcterms:created>
  <dcterms:modified xsi:type="dcterms:W3CDTF">2015-11-12T23:51:43Z</dcterms:modified>
</cp:coreProperties>
</file>