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99" r:id="rId2"/>
  </p:sldMasterIdLst>
  <p:notesMasterIdLst>
    <p:notesMasterId r:id="rId12"/>
  </p:notesMasterIdLst>
  <p:sldIdLst>
    <p:sldId id="313" r:id="rId3"/>
    <p:sldId id="319" r:id="rId4"/>
    <p:sldId id="328" r:id="rId5"/>
    <p:sldId id="325" r:id="rId6"/>
    <p:sldId id="326" r:id="rId7"/>
    <p:sldId id="327" r:id="rId8"/>
    <p:sldId id="321" r:id="rId9"/>
    <p:sldId id="322" r:id="rId10"/>
    <p:sldId id="32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F0C"/>
    <a:srgbClr val="F6580B"/>
    <a:srgbClr val="F79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19" autoAdjust="0"/>
    <p:restoredTop sz="97248" autoAdjust="0"/>
  </p:normalViewPr>
  <p:slideViewPr>
    <p:cSldViewPr snapToGrid="0" snapToObjects="1">
      <p:cViewPr>
        <p:scale>
          <a:sx n="76" d="100"/>
          <a:sy n="76" d="100"/>
        </p:scale>
        <p:origin x="-2304" y="-9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0A797-B606-1C4D-94D4-6711A344A3B7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AC1E2-909A-8044-A0B2-07EFB81F7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t="35738" r="-5617" b="-11518"/>
          <a:stretch/>
        </p:blipFill>
        <p:spPr>
          <a:xfrm>
            <a:off x="1" y="1"/>
            <a:ext cx="2963332" cy="2980656"/>
          </a:xfrm>
          <a:prstGeom prst="rect">
            <a:avLst/>
          </a:prstGeom>
        </p:spPr>
      </p:pic>
      <p:pic>
        <p:nvPicPr>
          <p:cNvPr id="4" name="Picture 3" descr="Circles-7699Tin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82" b="21417"/>
          <a:stretch/>
        </p:blipFill>
        <p:spPr>
          <a:xfrm>
            <a:off x="5855021" y="3425453"/>
            <a:ext cx="3288980" cy="343254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8832" y="2697245"/>
            <a:ext cx="7300913" cy="433452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600" baseline="0">
                <a:solidFill>
                  <a:srgbClr val="878887"/>
                </a:solidFill>
              </a:defRPr>
            </a:lvl1pPr>
          </a:lstStyle>
          <a:p>
            <a:pPr lvl="0"/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8832" y="3275412"/>
            <a:ext cx="7300913" cy="300082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 baseline="0">
                <a:solidFill>
                  <a:srgbClr val="878887"/>
                </a:solidFill>
              </a:defRPr>
            </a:lvl1pPr>
          </a:lstStyle>
          <a:p>
            <a:pPr lvl="0"/>
            <a:r>
              <a:rPr lang="en-US" dirty="0" smtClean="0"/>
              <a:t>Presentation sub-title here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8832" y="4430078"/>
            <a:ext cx="4378300" cy="26674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aseline="0">
                <a:solidFill>
                  <a:srgbClr val="878887"/>
                </a:solidFill>
              </a:defRPr>
            </a:lvl1pPr>
          </a:lstStyle>
          <a:p>
            <a:pPr lvl="0"/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8832" y="4801758"/>
            <a:ext cx="4378300" cy="26674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aseline="0">
                <a:solidFill>
                  <a:srgbClr val="878887"/>
                </a:solidFill>
              </a:defRPr>
            </a:lvl1pPr>
          </a:lstStyle>
          <a:p>
            <a:pPr lvl="0"/>
            <a:r>
              <a:rPr lang="en-US" dirty="0" smtClean="0"/>
              <a:t>00 Month, Year</a:t>
            </a:r>
            <a:endParaRPr lang="en-US" dirty="0"/>
          </a:p>
        </p:txBody>
      </p:sp>
      <p:pic>
        <p:nvPicPr>
          <p:cNvPr id="2" name="Picture 1" descr="doForms_LogoSTK-4PP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6" y="613227"/>
            <a:ext cx="2140857" cy="18497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14400" y="0"/>
            <a:ext cx="82296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97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Sub - Main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12848" y="1174750"/>
            <a:ext cx="8518303" cy="443141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878887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54700"/>
            <a:ext cx="9144000" cy="338554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ctr">
              <a:buNone/>
              <a:defRPr sz="2200" b="1">
                <a:solidFill>
                  <a:srgbClr val="878887"/>
                </a:solidFill>
              </a:defRPr>
            </a:lvl1pPr>
          </a:lstStyle>
          <a:p>
            <a:pPr lvl="0"/>
            <a:r>
              <a:rPr lang="en-US" dirty="0" smtClean="0"/>
              <a:t>Sub headline here</a:t>
            </a:r>
            <a:endParaRPr lang="en-US" dirty="0"/>
          </a:p>
        </p:txBody>
      </p:sp>
      <p:sp>
        <p:nvSpPr>
          <p:cNvPr id="9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845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Lis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1174822"/>
            <a:ext cx="3850675" cy="28725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 b="1" baseline="0">
                <a:solidFill>
                  <a:srgbClr val="87888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 for bulleted list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65138" y="1591065"/>
            <a:ext cx="3850675" cy="195643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176213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defRPr sz="1400">
                <a:solidFill>
                  <a:srgbClr val="878887"/>
                </a:solidFill>
              </a:defRPr>
            </a:lvl1pPr>
            <a:lvl2pPr marL="403225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–"/>
              <a:defRPr sz="1400">
                <a:solidFill>
                  <a:srgbClr val="878887"/>
                </a:solidFill>
              </a:defRPr>
            </a:lvl2pPr>
            <a:lvl3pPr marL="568325" indent="-1651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charset="2"/>
              <a:buChar char="§"/>
              <a:defRPr sz="1400">
                <a:solidFill>
                  <a:srgbClr val="878887"/>
                </a:solidFill>
              </a:defRPr>
            </a:lvl3pPr>
          </a:lstStyle>
          <a:p>
            <a:pPr lvl="0"/>
            <a:r>
              <a:rPr lang="en-US" dirty="0" smtClean="0"/>
              <a:t>Bullet 1 copy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facilis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Bullet 2 copy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saepe</a:t>
            </a:r>
            <a:r>
              <a:rPr lang="en-US" dirty="0" smtClean="0"/>
              <a:t> </a:t>
            </a:r>
            <a:r>
              <a:rPr lang="en-US" dirty="0" err="1" smtClean="0"/>
              <a:t>eveniet</a:t>
            </a:r>
            <a:endParaRPr lang="en-US" dirty="0" smtClean="0"/>
          </a:p>
          <a:p>
            <a:pPr lvl="1"/>
            <a:r>
              <a:rPr lang="en-US" dirty="0" smtClean="0"/>
              <a:t>Sub-bullet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endParaRPr lang="en-US" dirty="0" smtClean="0"/>
          </a:p>
          <a:p>
            <a:pPr lvl="1"/>
            <a:r>
              <a:rPr lang="en-US" dirty="0" smtClean="0"/>
              <a:t>Sub-bullet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</a:t>
            </a:r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5138" y="3817875"/>
            <a:ext cx="3850675" cy="28725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 b="1" baseline="0">
                <a:solidFill>
                  <a:srgbClr val="87888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 for bulleted list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65138" y="4234118"/>
            <a:ext cx="3850675" cy="195643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176213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defRPr sz="1400">
                <a:solidFill>
                  <a:srgbClr val="878887"/>
                </a:solidFill>
              </a:defRPr>
            </a:lvl1pPr>
            <a:lvl2pPr marL="403225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–"/>
              <a:defRPr sz="1400">
                <a:solidFill>
                  <a:srgbClr val="878887"/>
                </a:solidFill>
              </a:defRPr>
            </a:lvl2pPr>
            <a:lvl3pPr marL="568325" indent="-1651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charset="2"/>
              <a:buChar char="§"/>
              <a:defRPr sz="1400">
                <a:solidFill>
                  <a:srgbClr val="878887"/>
                </a:solidFill>
              </a:defRPr>
            </a:lvl3pPr>
          </a:lstStyle>
          <a:p>
            <a:pPr lvl="0"/>
            <a:r>
              <a:rPr lang="en-US" dirty="0" smtClean="0"/>
              <a:t>Bullet 1 copy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facilis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Bullet 2 copy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saepe</a:t>
            </a:r>
            <a:r>
              <a:rPr lang="en-US" dirty="0" smtClean="0"/>
              <a:t> </a:t>
            </a:r>
            <a:r>
              <a:rPr lang="en-US" dirty="0" err="1" smtClean="0"/>
              <a:t>eveniet</a:t>
            </a:r>
            <a:endParaRPr lang="en-US" dirty="0" smtClean="0"/>
          </a:p>
          <a:p>
            <a:pPr lvl="1"/>
            <a:r>
              <a:rPr lang="en-US" dirty="0" smtClean="0"/>
              <a:t>Sub-bullet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endParaRPr lang="en-US" dirty="0" smtClean="0"/>
          </a:p>
          <a:p>
            <a:pPr lvl="1"/>
            <a:r>
              <a:rPr lang="en-US" dirty="0" smtClean="0"/>
              <a:t>Sub-bullet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</a:t>
            </a:r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8" hasCustomPrompt="1"/>
          </p:nvPr>
        </p:nvSpPr>
        <p:spPr>
          <a:xfrm>
            <a:off x="4605338" y="1174750"/>
            <a:ext cx="4252912" cy="50165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878887"/>
                </a:solidFill>
              </a:defRPr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5138" y="6391296"/>
            <a:ext cx="7330170" cy="30239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 baseline="0">
                <a:solidFill>
                  <a:srgbClr val="878887"/>
                </a:solidFill>
              </a:defRPr>
            </a:lvl1pPr>
          </a:lstStyle>
          <a:p>
            <a:pPr lvl="0"/>
            <a:r>
              <a:rPr lang="en-US" dirty="0" smtClean="0"/>
              <a:t>Source: Insert source copy here Et </a:t>
            </a:r>
            <a:r>
              <a:rPr lang="en-US" dirty="0" err="1" smtClean="0"/>
              <a:t>harum</a:t>
            </a:r>
            <a:r>
              <a:rPr lang="en-US" dirty="0" smtClean="0"/>
              <a:t> </a:t>
            </a:r>
            <a:r>
              <a:rPr lang="en-US" dirty="0" err="1" smtClean="0"/>
              <a:t>quidem</a:t>
            </a:r>
            <a:r>
              <a:rPr lang="en-US" dirty="0" smtClean="0"/>
              <a:t> </a:t>
            </a:r>
            <a:r>
              <a:rPr lang="en-US" dirty="0" err="1" smtClean="0"/>
              <a:t>rerum</a:t>
            </a:r>
            <a:r>
              <a:rPr lang="en-US" dirty="0" smtClean="0"/>
              <a:t> </a:t>
            </a:r>
            <a:r>
              <a:rPr lang="en-US" dirty="0" err="1" smtClean="0"/>
              <a:t>facilis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et </a:t>
            </a:r>
            <a:r>
              <a:rPr lang="en-US" dirty="0" err="1" smtClean="0"/>
              <a:t>expedita</a:t>
            </a:r>
            <a:r>
              <a:rPr lang="en-US" dirty="0" smtClean="0"/>
              <a:t> </a:t>
            </a:r>
            <a:r>
              <a:rPr lang="en-US" dirty="0" err="1" smtClean="0"/>
              <a:t>distinctio</a:t>
            </a:r>
            <a:r>
              <a:rPr lang="en-US" dirty="0" smtClean="0"/>
              <a:t>. Nam </a:t>
            </a:r>
            <a:r>
              <a:rPr lang="en-US" dirty="0" err="1" smtClean="0"/>
              <a:t>libero</a:t>
            </a:r>
            <a:r>
              <a:rPr lang="en-US" dirty="0" smtClean="0"/>
              <a:t> tempore, cum </a:t>
            </a:r>
            <a:r>
              <a:rPr lang="en-US" dirty="0" err="1" smtClean="0"/>
              <a:t>soluta</a:t>
            </a:r>
            <a:r>
              <a:rPr lang="en-US" dirty="0" smtClean="0"/>
              <a:t>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eligendi</a:t>
            </a:r>
            <a:r>
              <a:rPr lang="en-US" dirty="0" smtClean="0"/>
              <a:t> </a:t>
            </a:r>
            <a:r>
              <a:rPr lang="en-US" dirty="0" err="1" smtClean="0"/>
              <a:t>optio</a:t>
            </a:r>
            <a:r>
              <a:rPr lang="en-US" dirty="0" smtClean="0"/>
              <a:t> </a:t>
            </a:r>
            <a:r>
              <a:rPr lang="en-US" dirty="0" err="1" smtClean="0"/>
              <a:t>cumque</a:t>
            </a:r>
            <a:r>
              <a:rPr lang="en-US" dirty="0" smtClean="0"/>
              <a:t> </a:t>
            </a:r>
            <a:r>
              <a:rPr lang="en-US" dirty="0" err="1" smtClean="0"/>
              <a:t>nihil</a:t>
            </a:r>
            <a:r>
              <a:rPr lang="en-US" dirty="0" smtClean="0"/>
              <a:t> </a:t>
            </a:r>
            <a:r>
              <a:rPr lang="en-US" dirty="0" err="1" smtClean="0"/>
              <a:t>impedit</a:t>
            </a:r>
            <a:r>
              <a:rPr lang="en-US" dirty="0" smtClean="0"/>
              <a:t> quo minus id quod </a:t>
            </a:r>
            <a:r>
              <a:rPr lang="en-US" dirty="0" err="1" smtClean="0"/>
              <a:t>maxime</a:t>
            </a:r>
            <a:r>
              <a:rPr lang="en-US" dirty="0" smtClean="0"/>
              <a:t> </a:t>
            </a:r>
            <a:r>
              <a:rPr lang="en-US" dirty="0" err="1" smtClean="0"/>
              <a:t>placeat</a:t>
            </a:r>
            <a:r>
              <a:rPr lang="en-US" dirty="0" smtClean="0"/>
              <a:t> </a:t>
            </a:r>
            <a:r>
              <a:rPr lang="en-US" dirty="0" err="1" smtClean="0"/>
              <a:t>facere</a:t>
            </a:r>
            <a:r>
              <a:rPr lang="en-US" dirty="0" smtClean="0"/>
              <a:t> </a:t>
            </a:r>
            <a:r>
              <a:rPr lang="en-US" dirty="0" err="1" smtClean="0"/>
              <a:t>possimus</a:t>
            </a:r>
            <a:r>
              <a:rPr lang="en-US" dirty="0" smtClean="0"/>
              <a:t>,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assumenda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omnis</a:t>
            </a:r>
            <a:r>
              <a:rPr lang="en-US" dirty="0" smtClean="0"/>
              <a:t> dolor </a:t>
            </a:r>
            <a:r>
              <a:rPr lang="en-US" dirty="0" err="1" smtClean="0"/>
              <a:t>repellendus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4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082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1174822"/>
            <a:ext cx="3850675" cy="28725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 b="1" baseline="0">
                <a:solidFill>
                  <a:srgbClr val="87888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Sub headline here</a:t>
            </a:r>
            <a:endParaRPr lang="en-US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8" hasCustomPrompt="1"/>
          </p:nvPr>
        </p:nvSpPr>
        <p:spPr>
          <a:xfrm>
            <a:off x="4605338" y="1174750"/>
            <a:ext cx="4252912" cy="50165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878887"/>
                </a:solidFill>
              </a:defRPr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5138" y="6391296"/>
            <a:ext cx="7330170" cy="30239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 baseline="0">
                <a:solidFill>
                  <a:srgbClr val="878887"/>
                </a:solidFill>
              </a:defRPr>
            </a:lvl1pPr>
          </a:lstStyle>
          <a:p>
            <a:pPr lvl="0"/>
            <a:r>
              <a:rPr lang="en-US" dirty="0" smtClean="0"/>
              <a:t>Source: Insert source copy here Et </a:t>
            </a:r>
            <a:r>
              <a:rPr lang="en-US" dirty="0" err="1" smtClean="0"/>
              <a:t>harum</a:t>
            </a:r>
            <a:r>
              <a:rPr lang="en-US" dirty="0" smtClean="0"/>
              <a:t> </a:t>
            </a:r>
            <a:r>
              <a:rPr lang="en-US" dirty="0" err="1" smtClean="0"/>
              <a:t>quidem</a:t>
            </a:r>
            <a:r>
              <a:rPr lang="en-US" dirty="0" smtClean="0"/>
              <a:t> </a:t>
            </a:r>
            <a:r>
              <a:rPr lang="en-US" dirty="0" err="1" smtClean="0"/>
              <a:t>rerum</a:t>
            </a:r>
            <a:r>
              <a:rPr lang="en-US" dirty="0" smtClean="0"/>
              <a:t> </a:t>
            </a:r>
            <a:r>
              <a:rPr lang="en-US" dirty="0" err="1" smtClean="0"/>
              <a:t>facilis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et </a:t>
            </a:r>
            <a:r>
              <a:rPr lang="en-US" dirty="0" err="1" smtClean="0"/>
              <a:t>expedita</a:t>
            </a:r>
            <a:r>
              <a:rPr lang="en-US" dirty="0" smtClean="0"/>
              <a:t> </a:t>
            </a:r>
            <a:r>
              <a:rPr lang="en-US" dirty="0" err="1" smtClean="0"/>
              <a:t>distinctio</a:t>
            </a:r>
            <a:r>
              <a:rPr lang="en-US" dirty="0" smtClean="0"/>
              <a:t>. Nam </a:t>
            </a:r>
            <a:r>
              <a:rPr lang="en-US" dirty="0" err="1" smtClean="0"/>
              <a:t>libero</a:t>
            </a:r>
            <a:r>
              <a:rPr lang="en-US" dirty="0" smtClean="0"/>
              <a:t> tempore, cum </a:t>
            </a:r>
            <a:r>
              <a:rPr lang="en-US" dirty="0" err="1" smtClean="0"/>
              <a:t>soluta</a:t>
            </a:r>
            <a:r>
              <a:rPr lang="en-US" dirty="0" smtClean="0"/>
              <a:t>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eligendi</a:t>
            </a:r>
            <a:r>
              <a:rPr lang="en-US" dirty="0" smtClean="0"/>
              <a:t> </a:t>
            </a:r>
            <a:r>
              <a:rPr lang="en-US" dirty="0" err="1" smtClean="0"/>
              <a:t>optio</a:t>
            </a:r>
            <a:r>
              <a:rPr lang="en-US" dirty="0" smtClean="0"/>
              <a:t> </a:t>
            </a:r>
            <a:r>
              <a:rPr lang="en-US" dirty="0" err="1" smtClean="0"/>
              <a:t>cumque</a:t>
            </a:r>
            <a:r>
              <a:rPr lang="en-US" dirty="0" smtClean="0"/>
              <a:t> </a:t>
            </a:r>
            <a:r>
              <a:rPr lang="en-US" dirty="0" err="1" smtClean="0"/>
              <a:t>nihil</a:t>
            </a:r>
            <a:r>
              <a:rPr lang="en-US" dirty="0" smtClean="0"/>
              <a:t> </a:t>
            </a:r>
            <a:r>
              <a:rPr lang="en-US" dirty="0" err="1" smtClean="0"/>
              <a:t>impedit</a:t>
            </a:r>
            <a:r>
              <a:rPr lang="en-US" dirty="0" smtClean="0"/>
              <a:t> quo minus id quod </a:t>
            </a:r>
            <a:r>
              <a:rPr lang="en-US" dirty="0" err="1" smtClean="0"/>
              <a:t>maxime</a:t>
            </a:r>
            <a:r>
              <a:rPr lang="en-US" dirty="0" smtClean="0"/>
              <a:t> </a:t>
            </a:r>
            <a:r>
              <a:rPr lang="en-US" dirty="0" err="1" smtClean="0"/>
              <a:t>placeat</a:t>
            </a:r>
            <a:r>
              <a:rPr lang="en-US" dirty="0" smtClean="0"/>
              <a:t> </a:t>
            </a:r>
            <a:r>
              <a:rPr lang="en-US" dirty="0" err="1" smtClean="0"/>
              <a:t>facere</a:t>
            </a:r>
            <a:r>
              <a:rPr lang="en-US" dirty="0" smtClean="0"/>
              <a:t> </a:t>
            </a:r>
            <a:r>
              <a:rPr lang="en-US" dirty="0" err="1" smtClean="0"/>
              <a:t>possimus</a:t>
            </a:r>
            <a:r>
              <a:rPr lang="en-US" dirty="0" smtClean="0"/>
              <a:t>,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assumenda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omnis</a:t>
            </a:r>
            <a:r>
              <a:rPr lang="en-US" dirty="0" smtClean="0"/>
              <a:t> dolor </a:t>
            </a:r>
            <a:r>
              <a:rPr lang="en-US" dirty="0" err="1" smtClean="0"/>
              <a:t>repellendus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1605178"/>
            <a:ext cx="3850675" cy="102694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None/>
              <a:defRPr sz="1400">
                <a:solidFill>
                  <a:srgbClr val="878887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Basic body copy block. Insert your own text here.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61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5840"/>
            <a:ext cx="9144000" cy="6184331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>
              <a:lnSpc>
                <a:spcPct val="110000"/>
              </a:lnSpc>
              <a:defRPr sz="2600">
                <a:solidFill>
                  <a:srgbClr val="878887"/>
                </a:solidFill>
              </a:defRPr>
            </a:lvl1pPr>
          </a:lstStyle>
          <a:p>
            <a:r>
              <a:rPr lang="en-US" dirty="0" smtClean="0"/>
              <a:t>Plain title slide with a simple heading</a:t>
            </a:r>
            <a:endParaRPr lang="en-US" dirty="0"/>
          </a:p>
        </p:txBody>
      </p:sp>
      <p:sp>
        <p:nvSpPr>
          <p:cNvPr id="3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80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Picture 6" descr="Circles-White40Ti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1" b="19503"/>
          <a:stretch/>
        </p:blipFill>
        <p:spPr>
          <a:xfrm>
            <a:off x="6059714" y="3649154"/>
            <a:ext cx="3084285" cy="3208845"/>
          </a:xfrm>
          <a:prstGeom prst="rect">
            <a:avLst/>
          </a:prstGeom>
        </p:spPr>
      </p:pic>
      <p:pic>
        <p:nvPicPr>
          <p:cNvPr id="8" name="Picture 7" descr="Circle-White40Tin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b="26781"/>
          <a:stretch/>
        </p:blipFill>
        <p:spPr>
          <a:xfrm>
            <a:off x="0" y="3610178"/>
            <a:ext cx="3265714" cy="324782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1528016"/>
            <a:ext cx="9144000" cy="2405592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>
              <a:lnSpc>
                <a:spcPct val="11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Breaker 1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8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Picture 6" descr="Circles-White40Ti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1" b="19503"/>
          <a:stretch/>
        </p:blipFill>
        <p:spPr>
          <a:xfrm>
            <a:off x="6059714" y="3649154"/>
            <a:ext cx="3084285" cy="3208845"/>
          </a:xfrm>
          <a:prstGeom prst="rect">
            <a:avLst/>
          </a:prstGeom>
        </p:spPr>
      </p:pic>
      <p:pic>
        <p:nvPicPr>
          <p:cNvPr id="8" name="Picture 7" descr="Circle-White40Tin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b="26781"/>
          <a:stretch/>
        </p:blipFill>
        <p:spPr>
          <a:xfrm>
            <a:off x="0" y="3610178"/>
            <a:ext cx="3265714" cy="324782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1528016"/>
            <a:ext cx="9144000" cy="2405592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>
              <a:lnSpc>
                <a:spcPct val="11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Breaker 2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9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86144"/>
            <a:ext cx="9144000" cy="5539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3600">
                <a:solidFill>
                  <a:srgbClr val="878887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7" name="Picture 6" descr="Circles-7699Ti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82" b="21417"/>
          <a:stretch/>
        </p:blipFill>
        <p:spPr>
          <a:xfrm>
            <a:off x="6229621" y="3816405"/>
            <a:ext cx="2914379" cy="3041595"/>
          </a:xfrm>
          <a:prstGeom prst="rect">
            <a:avLst/>
          </a:prstGeom>
        </p:spPr>
      </p:pic>
      <p:pic>
        <p:nvPicPr>
          <p:cNvPr id="6" name="Picture 5" descr="doForms_LogoSTK-4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6" y="613227"/>
            <a:ext cx="2140857" cy="184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t="35738" r="-5617" b="-11518"/>
          <a:stretch/>
        </p:blipFill>
        <p:spPr>
          <a:xfrm>
            <a:off x="1" y="1"/>
            <a:ext cx="2963332" cy="298065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14400" y="0"/>
            <a:ext cx="82296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031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s-7699Ti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82" b="21417"/>
          <a:stretch/>
        </p:blipFill>
        <p:spPr>
          <a:xfrm>
            <a:off x="6229621" y="3816405"/>
            <a:ext cx="2914379" cy="3041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t="35738" r="-5617" b="-11518"/>
          <a:stretch/>
        </p:blipFill>
        <p:spPr>
          <a:xfrm>
            <a:off x="1" y="1"/>
            <a:ext cx="2963332" cy="298065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14400" y="0"/>
            <a:ext cx="82296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0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t="35738" r="-5617" b="-11518"/>
          <a:stretch/>
        </p:blipFill>
        <p:spPr>
          <a:xfrm>
            <a:off x="1" y="1"/>
            <a:ext cx="2963332" cy="2980656"/>
          </a:xfrm>
          <a:prstGeom prst="rect">
            <a:avLst/>
          </a:prstGeom>
        </p:spPr>
      </p:pic>
      <p:pic>
        <p:nvPicPr>
          <p:cNvPr id="4" name="Picture 3" descr="Circles-7699Tin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82" b="21417"/>
          <a:stretch/>
        </p:blipFill>
        <p:spPr>
          <a:xfrm>
            <a:off x="5855021" y="3425453"/>
            <a:ext cx="3288980" cy="343254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8832" y="2697245"/>
            <a:ext cx="7300913" cy="433452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600" baseline="0">
                <a:solidFill>
                  <a:srgbClr val="878887"/>
                </a:solidFill>
              </a:defRPr>
            </a:lvl1pPr>
          </a:lstStyle>
          <a:p>
            <a:pPr lvl="0"/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8832" y="3275412"/>
            <a:ext cx="7300913" cy="300082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 baseline="0">
                <a:solidFill>
                  <a:srgbClr val="878887"/>
                </a:solidFill>
              </a:defRPr>
            </a:lvl1pPr>
          </a:lstStyle>
          <a:p>
            <a:pPr lvl="0"/>
            <a:r>
              <a:rPr lang="en-US" dirty="0" smtClean="0"/>
              <a:t>Presentation sub-title here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8832" y="4430078"/>
            <a:ext cx="4378300" cy="26674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aseline="0">
                <a:solidFill>
                  <a:srgbClr val="878887"/>
                </a:solidFill>
              </a:defRPr>
            </a:lvl1pPr>
          </a:lstStyle>
          <a:p>
            <a:pPr lvl="0"/>
            <a:r>
              <a:rPr lang="en-US" dirty="0" smtClean="0"/>
              <a:t>Name of Presenter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8832" y="4801758"/>
            <a:ext cx="4378300" cy="26674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 baseline="0">
                <a:solidFill>
                  <a:srgbClr val="878887"/>
                </a:solidFill>
              </a:defRPr>
            </a:lvl1pPr>
          </a:lstStyle>
          <a:p>
            <a:pPr lvl="0"/>
            <a:r>
              <a:rPr lang="en-US" dirty="0" smtClean="0"/>
              <a:t>00 Month, Year</a:t>
            </a:r>
            <a:endParaRPr lang="en-US" dirty="0"/>
          </a:p>
        </p:txBody>
      </p:sp>
      <p:pic>
        <p:nvPicPr>
          <p:cNvPr id="2" name="Picture 1" descr="doForms_LogoSTK-4PP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6" y="613227"/>
            <a:ext cx="2140857" cy="18497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14400" y="0"/>
            <a:ext cx="82296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47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Head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4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19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Head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4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69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1170242"/>
            <a:ext cx="8001000" cy="277204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176213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defRPr sz="1700">
                <a:solidFill>
                  <a:srgbClr val="878887"/>
                </a:solidFill>
              </a:defRPr>
            </a:lvl1pPr>
            <a:lvl2pPr marL="403225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–"/>
              <a:defRPr sz="1700">
                <a:solidFill>
                  <a:srgbClr val="878887"/>
                </a:solidFill>
              </a:defRPr>
            </a:lvl2pPr>
            <a:lvl3pPr marL="568325" indent="-1651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charset="2"/>
              <a:buChar char="§"/>
              <a:defRPr sz="1700">
                <a:solidFill>
                  <a:srgbClr val="878887"/>
                </a:solidFill>
              </a:defRPr>
            </a:lvl3pPr>
          </a:lstStyle>
          <a:p>
            <a:pPr lvl="0"/>
            <a:r>
              <a:rPr lang="en-US" dirty="0" smtClean="0"/>
              <a:t>Bullet 1 copy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Bullet 2 copy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endParaRPr lang="en-US" dirty="0" smtClean="0"/>
          </a:p>
          <a:p>
            <a:pPr lvl="0"/>
            <a:r>
              <a:rPr lang="en-US" dirty="0" smtClean="0"/>
              <a:t>Bullet 3 copy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endParaRPr lang="en-US" dirty="0" smtClean="0"/>
          </a:p>
          <a:p>
            <a:pPr lvl="1"/>
            <a:r>
              <a:rPr lang="en-US" dirty="0" smtClean="0"/>
              <a:t>Sub-bullet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  <a:p>
            <a:pPr lvl="1"/>
            <a:r>
              <a:rPr lang="en-US" dirty="0" smtClean="0"/>
              <a:t>Sub-bullet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 </a:t>
            </a:r>
            <a:r>
              <a:rPr lang="en-US" dirty="0" err="1" smtClean="0"/>
              <a:t>ratione</a:t>
            </a:r>
            <a:endParaRPr lang="en-US" dirty="0" smtClean="0"/>
          </a:p>
          <a:p>
            <a:pPr lvl="1"/>
            <a:r>
              <a:rPr lang="en-US" dirty="0" smtClean="0"/>
              <a:t>Sub-bullet 3 copy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</a:t>
            </a:r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 </a:t>
            </a:r>
            <a:r>
              <a:rPr lang="en-US" dirty="0" err="1" smtClean="0"/>
              <a:t>ratione</a:t>
            </a:r>
            <a:endParaRPr lang="en-US" dirty="0" smtClean="0"/>
          </a:p>
        </p:txBody>
      </p:sp>
      <p:sp>
        <p:nvSpPr>
          <p:cNvPr id="16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062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1170242"/>
            <a:ext cx="8001000" cy="124700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None/>
              <a:defRPr sz="1700">
                <a:solidFill>
                  <a:srgbClr val="878887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Basic body copy block. Insert your own text here.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4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04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&amp;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1174822"/>
            <a:ext cx="8001000" cy="35907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1" baseline="0">
                <a:solidFill>
                  <a:srgbClr val="87888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 for bulleted list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260448"/>
            <a:ext cx="8001000" cy="124700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None/>
              <a:defRPr sz="1700">
                <a:solidFill>
                  <a:srgbClr val="878887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Basic body copy block. Insert your own text here.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1694309"/>
            <a:ext cx="8001000" cy="206723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176213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defRPr sz="1700">
                <a:solidFill>
                  <a:srgbClr val="878887"/>
                </a:solidFill>
              </a:defRPr>
            </a:lvl1pPr>
            <a:lvl2pPr marL="403225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–"/>
              <a:defRPr sz="1700">
                <a:solidFill>
                  <a:srgbClr val="878887"/>
                </a:solidFill>
              </a:defRPr>
            </a:lvl2pPr>
            <a:lvl3pPr marL="568325" indent="-1651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charset="2"/>
              <a:buChar char="§"/>
              <a:defRPr sz="1700">
                <a:solidFill>
                  <a:srgbClr val="878887"/>
                </a:solidFill>
              </a:defRPr>
            </a:lvl3pPr>
          </a:lstStyle>
          <a:p>
            <a:pPr lvl="0"/>
            <a:r>
              <a:rPr lang="en-US" dirty="0" smtClean="0"/>
              <a:t>Bullet 1 copy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Bullet 2 copy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endParaRPr lang="en-US" dirty="0" smtClean="0"/>
          </a:p>
          <a:p>
            <a:pPr lvl="1"/>
            <a:r>
              <a:rPr lang="en-US" dirty="0" smtClean="0"/>
              <a:t>Sub-bullet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  <a:p>
            <a:pPr lvl="1"/>
            <a:r>
              <a:rPr lang="en-US" dirty="0" smtClean="0"/>
              <a:t>Sub-bullet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 </a:t>
            </a:r>
            <a:r>
              <a:rPr lang="en-US" dirty="0" err="1" smtClean="0"/>
              <a:t>ratione</a:t>
            </a:r>
            <a:endParaRPr lang="en-US" dirty="0" smtClean="0"/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 </a:t>
            </a:r>
            <a:r>
              <a:rPr lang="en-US" dirty="0" err="1" smtClean="0"/>
              <a:t>ratione</a:t>
            </a:r>
            <a:endParaRPr lang="en-US" dirty="0" smtClean="0"/>
          </a:p>
        </p:txBody>
      </p:sp>
      <p:sp>
        <p:nvSpPr>
          <p:cNvPr id="17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132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1174822"/>
            <a:ext cx="3886200" cy="3590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1" baseline="0">
                <a:solidFill>
                  <a:srgbClr val="87888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 for bulleted list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92833" y="1174822"/>
            <a:ext cx="3886200" cy="3590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1" baseline="0">
                <a:solidFill>
                  <a:srgbClr val="87888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 for bulleted list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65138" y="1694309"/>
            <a:ext cx="3886029" cy="39508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176213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defRPr sz="1700">
                <a:solidFill>
                  <a:srgbClr val="878887"/>
                </a:solidFill>
              </a:defRPr>
            </a:lvl1pPr>
            <a:lvl2pPr marL="403225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–"/>
              <a:defRPr sz="1700">
                <a:solidFill>
                  <a:srgbClr val="878887"/>
                </a:solidFill>
              </a:defRPr>
            </a:lvl2pPr>
            <a:lvl3pPr marL="568325" indent="-1651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charset="2"/>
              <a:buChar char="§"/>
              <a:defRPr sz="1700">
                <a:solidFill>
                  <a:srgbClr val="878887"/>
                </a:solidFill>
              </a:defRPr>
            </a:lvl3pPr>
          </a:lstStyle>
          <a:p>
            <a:pPr lvl="0"/>
            <a:r>
              <a:rPr lang="en-US" dirty="0" smtClean="0"/>
              <a:t>Bullet 1 copy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facilis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et</a:t>
            </a:r>
          </a:p>
          <a:p>
            <a:pPr lvl="0"/>
            <a:r>
              <a:rPr lang="en-US" dirty="0" smtClean="0"/>
              <a:t>Bullet 2 copy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saepe</a:t>
            </a:r>
            <a:r>
              <a:rPr lang="en-US" dirty="0" smtClean="0"/>
              <a:t> </a:t>
            </a:r>
            <a:r>
              <a:rPr lang="en-US" dirty="0" err="1" smtClean="0"/>
              <a:t>eveniet</a:t>
            </a:r>
            <a:endParaRPr lang="en-US" dirty="0" smtClean="0"/>
          </a:p>
          <a:p>
            <a:pPr lvl="1"/>
            <a:r>
              <a:rPr lang="en-US" dirty="0" smtClean="0"/>
              <a:t>Sub-bullet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  <a:p>
            <a:pPr lvl="1"/>
            <a:r>
              <a:rPr lang="en-US" dirty="0" smtClean="0"/>
              <a:t>Sub-bullet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 </a:t>
            </a:r>
            <a:r>
              <a:rPr lang="en-US" dirty="0" err="1" smtClean="0"/>
              <a:t>ratione</a:t>
            </a:r>
            <a:endParaRPr lang="en-US" dirty="0" smtClean="0"/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 </a:t>
            </a:r>
            <a:r>
              <a:rPr lang="en-US" dirty="0" err="1" smtClean="0"/>
              <a:t>ratione</a:t>
            </a:r>
            <a:endParaRPr lang="en-US" dirty="0" smtClean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792833" y="1694309"/>
            <a:ext cx="3886029" cy="39508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176213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defRPr sz="1700">
                <a:solidFill>
                  <a:srgbClr val="878887"/>
                </a:solidFill>
              </a:defRPr>
            </a:lvl1pPr>
            <a:lvl2pPr marL="403225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–"/>
              <a:defRPr sz="1700">
                <a:solidFill>
                  <a:srgbClr val="878887"/>
                </a:solidFill>
              </a:defRPr>
            </a:lvl2pPr>
            <a:lvl3pPr marL="568325" indent="-1651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charset="2"/>
              <a:buChar char="§"/>
              <a:defRPr sz="1700">
                <a:solidFill>
                  <a:srgbClr val="878887"/>
                </a:solidFill>
              </a:defRPr>
            </a:lvl3pPr>
          </a:lstStyle>
          <a:p>
            <a:pPr lvl="0"/>
            <a:r>
              <a:rPr lang="en-US" dirty="0" smtClean="0"/>
              <a:t>Bullet 1 copy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facilis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et</a:t>
            </a:r>
          </a:p>
          <a:p>
            <a:pPr lvl="0"/>
            <a:r>
              <a:rPr lang="en-US" dirty="0" smtClean="0"/>
              <a:t>Bullet 2 copy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saepe</a:t>
            </a:r>
            <a:r>
              <a:rPr lang="en-US" dirty="0" smtClean="0"/>
              <a:t> </a:t>
            </a:r>
            <a:r>
              <a:rPr lang="en-US" dirty="0" err="1" smtClean="0"/>
              <a:t>eveniet</a:t>
            </a:r>
            <a:endParaRPr lang="en-US" dirty="0" smtClean="0"/>
          </a:p>
          <a:p>
            <a:pPr lvl="1"/>
            <a:r>
              <a:rPr lang="en-US" dirty="0" smtClean="0"/>
              <a:t>Sub-bullet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  <a:p>
            <a:pPr lvl="1"/>
            <a:r>
              <a:rPr lang="en-US" dirty="0" smtClean="0"/>
              <a:t>Sub-bullet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 </a:t>
            </a:r>
            <a:r>
              <a:rPr lang="en-US" dirty="0" err="1" smtClean="0"/>
              <a:t>ratione</a:t>
            </a:r>
            <a:endParaRPr lang="en-US" dirty="0" smtClean="0"/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 </a:t>
            </a:r>
            <a:r>
              <a:rPr lang="en-US" dirty="0" err="1" smtClean="0"/>
              <a:t>ratione</a:t>
            </a:r>
            <a:endParaRPr lang="en-US" dirty="0" smtClean="0"/>
          </a:p>
        </p:txBody>
      </p:sp>
      <p:sp>
        <p:nvSpPr>
          <p:cNvPr id="13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15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1174822"/>
            <a:ext cx="4645693" cy="3590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1" baseline="0">
                <a:solidFill>
                  <a:srgbClr val="87888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 for bulleted list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364735"/>
            <a:ext cx="4645693" cy="124700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None/>
              <a:defRPr sz="1700">
                <a:solidFill>
                  <a:srgbClr val="878887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Basic body copy block. Insert your own text here.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513388" y="1174750"/>
            <a:ext cx="3376612" cy="51752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878887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65138" y="1694309"/>
            <a:ext cx="4645693" cy="234269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176213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defRPr sz="1700">
                <a:solidFill>
                  <a:srgbClr val="878887"/>
                </a:solidFill>
              </a:defRPr>
            </a:lvl1pPr>
            <a:lvl2pPr marL="403225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–"/>
              <a:defRPr sz="1700">
                <a:solidFill>
                  <a:srgbClr val="878887"/>
                </a:solidFill>
              </a:defRPr>
            </a:lvl2pPr>
            <a:lvl3pPr marL="568325" indent="-1651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charset="2"/>
              <a:buChar char="§"/>
              <a:defRPr sz="1700">
                <a:solidFill>
                  <a:srgbClr val="878887"/>
                </a:solidFill>
              </a:defRPr>
            </a:lvl3pPr>
          </a:lstStyle>
          <a:p>
            <a:pPr lvl="0"/>
            <a:r>
              <a:rPr lang="en-US" dirty="0" smtClean="0"/>
              <a:t>Bullet 1 copy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facilis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Bullet 2 copy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saepe</a:t>
            </a:r>
            <a:r>
              <a:rPr lang="en-US" dirty="0" smtClean="0"/>
              <a:t> </a:t>
            </a:r>
            <a:r>
              <a:rPr lang="en-US" dirty="0" err="1" smtClean="0"/>
              <a:t>eveniet</a:t>
            </a:r>
            <a:endParaRPr lang="en-US" dirty="0" smtClean="0"/>
          </a:p>
          <a:p>
            <a:pPr lvl="1"/>
            <a:r>
              <a:rPr lang="en-US" dirty="0" smtClean="0"/>
              <a:t>Sub-bullet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endParaRPr lang="en-US" dirty="0" smtClean="0"/>
          </a:p>
          <a:p>
            <a:pPr lvl="1"/>
            <a:r>
              <a:rPr lang="en-US" dirty="0" smtClean="0"/>
              <a:t>Sub-bullet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</a:t>
            </a:r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</p:txBody>
      </p:sp>
      <p:sp>
        <p:nvSpPr>
          <p:cNvPr id="11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91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1174822"/>
            <a:ext cx="3850675" cy="28725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 b="1" baseline="0">
                <a:solidFill>
                  <a:srgbClr val="87888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 for bulleted list</a:t>
            </a:r>
            <a:endParaRPr lang="en-US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65138" y="1591065"/>
            <a:ext cx="3850675" cy="195643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176213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defRPr sz="1400">
                <a:solidFill>
                  <a:srgbClr val="878887"/>
                </a:solidFill>
              </a:defRPr>
            </a:lvl1pPr>
            <a:lvl2pPr marL="403225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–"/>
              <a:defRPr sz="1400">
                <a:solidFill>
                  <a:srgbClr val="878887"/>
                </a:solidFill>
              </a:defRPr>
            </a:lvl2pPr>
            <a:lvl3pPr marL="568325" indent="-1651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charset="2"/>
              <a:buChar char="§"/>
              <a:defRPr sz="1400">
                <a:solidFill>
                  <a:srgbClr val="878887"/>
                </a:solidFill>
              </a:defRPr>
            </a:lvl3pPr>
          </a:lstStyle>
          <a:p>
            <a:pPr lvl="0"/>
            <a:r>
              <a:rPr lang="en-US" dirty="0" smtClean="0"/>
              <a:t>Bullet 1 copy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facilis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Bullet 2 copy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saepe</a:t>
            </a:r>
            <a:r>
              <a:rPr lang="en-US" dirty="0" smtClean="0"/>
              <a:t> </a:t>
            </a:r>
            <a:r>
              <a:rPr lang="en-US" dirty="0" err="1" smtClean="0"/>
              <a:t>eveniet</a:t>
            </a:r>
            <a:endParaRPr lang="en-US" dirty="0" smtClean="0"/>
          </a:p>
          <a:p>
            <a:pPr lvl="1"/>
            <a:r>
              <a:rPr lang="en-US" dirty="0" smtClean="0"/>
              <a:t>Sub-bullet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endParaRPr lang="en-US" dirty="0" smtClean="0"/>
          </a:p>
          <a:p>
            <a:pPr lvl="1"/>
            <a:r>
              <a:rPr lang="en-US" dirty="0" smtClean="0"/>
              <a:t>Sub-bullet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</a:t>
            </a:r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63611" y="1174750"/>
            <a:ext cx="4326389" cy="51752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878887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3817875"/>
            <a:ext cx="3850675" cy="102694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None/>
              <a:defRPr sz="1400" baseline="0">
                <a:solidFill>
                  <a:srgbClr val="878887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Basic body copy block. Insert your own text here.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 san </a:t>
            </a:r>
            <a:r>
              <a:rPr lang="en-US" dirty="0" err="1" smtClean="0"/>
              <a:t>dowlq</a:t>
            </a:r>
            <a:r>
              <a:rPr lang="en-US" dirty="0" smtClean="0"/>
              <a:t> </a:t>
            </a:r>
            <a:r>
              <a:rPr lang="en-US" dirty="0" err="1" smtClean="0"/>
              <a:t>marater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300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Mai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12848" y="1174750"/>
            <a:ext cx="8518303" cy="51752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878887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5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79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Sub - Main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12848" y="1174750"/>
            <a:ext cx="8518303" cy="443141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878887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54700"/>
            <a:ext cx="9144000" cy="338554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ctr">
              <a:buNone/>
              <a:defRPr sz="2200" b="1">
                <a:solidFill>
                  <a:srgbClr val="878887"/>
                </a:solidFill>
              </a:defRPr>
            </a:lvl1pPr>
          </a:lstStyle>
          <a:p>
            <a:pPr lvl="0"/>
            <a:r>
              <a:rPr lang="en-US" dirty="0" smtClean="0"/>
              <a:t>Sub headline here</a:t>
            </a:r>
            <a:endParaRPr lang="en-US" dirty="0"/>
          </a:p>
        </p:txBody>
      </p:sp>
      <p:sp>
        <p:nvSpPr>
          <p:cNvPr id="9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94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Lis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1174822"/>
            <a:ext cx="3850675" cy="28725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 b="1" baseline="0">
                <a:solidFill>
                  <a:srgbClr val="87888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 for bulleted list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65138" y="1591065"/>
            <a:ext cx="3850675" cy="195643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176213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defRPr sz="1400">
                <a:solidFill>
                  <a:srgbClr val="878887"/>
                </a:solidFill>
              </a:defRPr>
            </a:lvl1pPr>
            <a:lvl2pPr marL="403225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–"/>
              <a:defRPr sz="1400">
                <a:solidFill>
                  <a:srgbClr val="878887"/>
                </a:solidFill>
              </a:defRPr>
            </a:lvl2pPr>
            <a:lvl3pPr marL="568325" indent="-1651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charset="2"/>
              <a:buChar char="§"/>
              <a:defRPr sz="1400">
                <a:solidFill>
                  <a:srgbClr val="878887"/>
                </a:solidFill>
              </a:defRPr>
            </a:lvl3pPr>
          </a:lstStyle>
          <a:p>
            <a:pPr lvl="0"/>
            <a:r>
              <a:rPr lang="en-US" dirty="0" smtClean="0"/>
              <a:t>Bullet 1 copy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facilis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Bullet 2 copy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saepe</a:t>
            </a:r>
            <a:r>
              <a:rPr lang="en-US" dirty="0" smtClean="0"/>
              <a:t> </a:t>
            </a:r>
            <a:r>
              <a:rPr lang="en-US" dirty="0" err="1" smtClean="0"/>
              <a:t>eveniet</a:t>
            </a:r>
            <a:endParaRPr lang="en-US" dirty="0" smtClean="0"/>
          </a:p>
          <a:p>
            <a:pPr lvl="1"/>
            <a:r>
              <a:rPr lang="en-US" dirty="0" smtClean="0"/>
              <a:t>Sub-bullet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endParaRPr lang="en-US" dirty="0" smtClean="0"/>
          </a:p>
          <a:p>
            <a:pPr lvl="1"/>
            <a:r>
              <a:rPr lang="en-US" dirty="0" smtClean="0"/>
              <a:t>Sub-bullet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</a:t>
            </a:r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5138" y="3817875"/>
            <a:ext cx="3850675" cy="28725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 b="1" baseline="0">
                <a:solidFill>
                  <a:srgbClr val="87888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 for bulleted list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465138" y="4234118"/>
            <a:ext cx="3850675" cy="195643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176213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defRPr sz="1400">
                <a:solidFill>
                  <a:srgbClr val="878887"/>
                </a:solidFill>
              </a:defRPr>
            </a:lvl1pPr>
            <a:lvl2pPr marL="403225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–"/>
              <a:defRPr sz="1400">
                <a:solidFill>
                  <a:srgbClr val="878887"/>
                </a:solidFill>
              </a:defRPr>
            </a:lvl2pPr>
            <a:lvl3pPr marL="568325" indent="-1651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charset="2"/>
              <a:buChar char="§"/>
              <a:defRPr sz="1400">
                <a:solidFill>
                  <a:srgbClr val="878887"/>
                </a:solidFill>
              </a:defRPr>
            </a:lvl3pPr>
          </a:lstStyle>
          <a:p>
            <a:pPr lvl="0"/>
            <a:r>
              <a:rPr lang="en-US" dirty="0" smtClean="0"/>
              <a:t>Bullet 1 copy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facilis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Bullet 2 copy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saepe</a:t>
            </a:r>
            <a:r>
              <a:rPr lang="en-US" dirty="0" smtClean="0"/>
              <a:t> </a:t>
            </a:r>
            <a:r>
              <a:rPr lang="en-US" dirty="0" err="1" smtClean="0"/>
              <a:t>eveniet</a:t>
            </a:r>
            <a:endParaRPr lang="en-US" dirty="0" smtClean="0"/>
          </a:p>
          <a:p>
            <a:pPr lvl="1"/>
            <a:r>
              <a:rPr lang="en-US" dirty="0" smtClean="0"/>
              <a:t>Sub-bullet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endParaRPr lang="en-US" dirty="0" smtClean="0"/>
          </a:p>
          <a:p>
            <a:pPr lvl="1"/>
            <a:r>
              <a:rPr lang="en-US" dirty="0" smtClean="0"/>
              <a:t>Sub-bullet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</a:t>
            </a:r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8" hasCustomPrompt="1"/>
          </p:nvPr>
        </p:nvSpPr>
        <p:spPr>
          <a:xfrm>
            <a:off x="4605338" y="1174750"/>
            <a:ext cx="4252912" cy="50165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878887"/>
                </a:solidFill>
              </a:defRPr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5138" y="6391296"/>
            <a:ext cx="7330170" cy="30239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 baseline="0">
                <a:solidFill>
                  <a:srgbClr val="878887"/>
                </a:solidFill>
              </a:defRPr>
            </a:lvl1pPr>
          </a:lstStyle>
          <a:p>
            <a:pPr lvl="0"/>
            <a:r>
              <a:rPr lang="en-US" dirty="0" smtClean="0"/>
              <a:t>Source: Insert source copy here Et </a:t>
            </a:r>
            <a:r>
              <a:rPr lang="en-US" dirty="0" err="1" smtClean="0"/>
              <a:t>harum</a:t>
            </a:r>
            <a:r>
              <a:rPr lang="en-US" dirty="0" smtClean="0"/>
              <a:t> </a:t>
            </a:r>
            <a:r>
              <a:rPr lang="en-US" dirty="0" err="1" smtClean="0"/>
              <a:t>quidem</a:t>
            </a:r>
            <a:r>
              <a:rPr lang="en-US" dirty="0" smtClean="0"/>
              <a:t> </a:t>
            </a:r>
            <a:r>
              <a:rPr lang="en-US" dirty="0" err="1" smtClean="0"/>
              <a:t>rerum</a:t>
            </a:r>
            <a:r>
              <a:rPr lang="en-US" dirty="0" smtClean="0"/>
              <a:t> </a:t>
            </a:r>
            <a:r>
              <a:rPr lang="en-US" dirty="0" err="1" smtClean="0"/>
              <a:t>facilis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et </a:t>
            </a:r>
            <a:r>
              <a:rPr lang="en-US" dirty="0" err="1" smtClean="0"/>
              <a:t>expedita</a:t>
            </a:r>
            <a:r>
              <a:rPr lang="en-US" dirty="0" smtClean="0"/>
              <a:t> </a:t>
            </a:r>
            <a:r>
              <a:rPr lang="en-US" dirty="0" err="1" smtClean="0"/>
              <a:t>distinctio</a:t>
            </a:r>
            <a:r>
              <a:rPr lang="en-US" dirty="0" smtClean="0"/>
              <a:t>. Nam </a:t>
            </a:r>
            <a:r>
              <a:rPr lang="en-US" dirty="0" err="1" smtClean="0"/>
              <a:t>libero</a:t>
            </a:r>
            <a:r>
              <a:rPr lang="en-US" dirty="0" smtClean="0"/>
              <a:t> tempore, cum </a:t>
            </a:r>
            <a:r>
              <a:rPr lang="en-US" dirty="0" err="1" smtClean="0"/>
              <a:t>soluta</a:t>
            </a:r>
            <a:r>
              <a:rPr lang="en-US" dirty="0" smtClean="0"/>
              <a:t>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eligendi</a:t>
            </a:r>
            <a:r>
              <a:rPr lang="en-US" dirty="0" smtClean="0"/>
              <a:t> </a:t>
            </a:r>
            <a:r>
              <a:rPr lang="en-US" dirty="0" err="1" smtClean="0"/>
              <a:t>optio</a:t>
            </a:r>
            <a:r>
              <a:rPr lang="en-US" dirty="0" smtClean="0"/>
              <a:t> </a:t>
            </a:r>
            <a:r>
              <a:rPr lang="en-US" dirty="0" err="1" smtClean="0"/>
              <a:t>cumque</a:t>
            </a:r>
            <a:r>
              <a:rPr lang="en-US" dirty="0" smtClean="0"/>
              <a:t> </a:t>
            </a:r>
            <a:r>
              <a:rPr lang="en-US" dirty="0" err="1" smtClean="0"/>
              <a:t>nihil</a:t>
            </a:r>
            <a:r>
              <a:rPr lang="en-US" dirty="0" smtClean="0"/>
              <a:t> </a:t>
            </a:r>
            <a:r>
              <a:rPr lang="en-US" dirty="0" err="1" smtClean="0"/>
              <a:t>impedit</a:t>
            </a:r>
            <a:r>
              <a:rPr lang="en-US" dirty="0" smtClean="0"/>
              <a:t> quo minus id quod </a:t>
            </a:r>
            <a:r>
              <a:rPr lang="en-US" dirty="0" err="1" smtClean="0"/>
              <a:t>maxime</a:t>
            </a:r>
            <a:r>
              <a:rPr lang="en-US" dirty="0" smtClean="0"/>
              <a:t> </a:t>
            </a:r>
            <a:r>
              <a:rPr lang="en-US" dirty="0" err="1" smtClean="0"/>
              <a:t>placeat</a:t>
            </a:r>
            <a:r>
              <a:rPr lang="en-US" dirty="0" smtClean="0"/>
              <a:t> </a:t>
            </a:r>
            <a:r>
              <a:rPr lang="en-US" dirty="0" err="1" smtClean="0"/>
              <a:t>facere</a:t>
            </a:r>
            <a:r>
              <a:rPr lang="en-US" dirty="0" smtClean="0"/>
              <a:t> </a:t>
            </a:r>
            <a:r>
              <a:rPr lang="en-US" dirty="0" err="1" smtClean="0"/>
              <a:t>possimus</a:t>
            </a:r>
            <a:r>
              <a:rPr lang="en-US" dirty="0" smtClean="0"/>
              <a:t>,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assumenda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omnis</a:t>
            </a:r>
            <a:r>
              <a:rPr lang="en-US" dirty="0" smtClean="0"/>
              <a:t> dolor </a:t>
            </a:r>
            <a:r>
              <a:rPr lang="en-US" dirty="0" err="1" smtClean="0"/>
              <a:t>repellendus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4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3644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1174822"/>
            <a:ext cx="3850675" cy="28725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 b="1" baseline="0">
                <a:solidFill>
                  <a:srgbClr val="87888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Sub headline here</a:t>
            </a:r>
            <a:endParaRPr lang="en-US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8" hasCustomPrompt="1"/>
          </p:nvPr>
        </p:nvSpPr>
        <p:spPr>
          <a:xfrm>
            <a:off x="4605338" y="1174750"/>
            <a:ext cx="4252912" cy="50165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878887"/>
                </a:solidFill>
              </a:defRPr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5138" y="6391296"/>
            <a:ext cx="7330170" cy="30239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900" baseline="0">
                <a:solidFill>
                  <a:srgbClr val="878887"/>
                </a:solidFill>
              </a:defRPr>
            </a:lvl1pPr>
          </a:lstStyle>
          <a:p>
            <a:pPr lvl="0"/>
            <a:r>
              <a:rPr lang="en-US" dirty="0" smtClean="0"/>
              <a:t>Source: Insert source copy here Et </a:t>
            </a:r>
            <a:r>
              <a:rPr lang="en-US" dirty="0" err="1" smtClean="0"/>
              <a:t>harum</a:t>
            </a:r>
            <a:r>
              <a:rPr lang="en-US" dirty="0" smtClean="0"/>
              <a:t> </a:t>
            </a:r>
            <a:r>
              <a:rPr lang="en-US" dirty="0" err="1" smtClean="0"/>
              <a:t>quidem</a:t>
            </a:r>
            <a:r>
              <a:rPr lang="en-US" dirty="0" smtClean="0"/>
              <a:t> </a:t>
            </a:r>
            <a:r>
              <a:rPr lang="en-US" dirty="0" err="1" smtClean="0"/>
              <a:t>rerum</a:t>
            </a:r>
            <a:r>
              <a:rPr lang="en-US" dirty="0" smtClean="0"/>
              <a:t> </a:t>
            </a:r>
            <a:r>
              <a:rPr lang="en-US" dirty="0" err="1" smtClean="0"/>
              <a:t>facilis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et </a:t>
            </a:r>
            <a:r>
              <a:rPr lang="en-US" dirty="0" err="1" smtClean="0"/>
              <a:t>expedita</a:t>
            </a:r>
            <a:r>
              <a:rPr lang="en-US" dirty="0" smtClean="0"/>
              <a:t> </a:t>
            </a:r>
            <a:r>
              <a:rPr lang="en-US" dirty="0" err="1" smtClean="0"/>
              <a:t>distinctio</a:t>
            </a:r>
            <a:r>
              <a:rPr lang="en-US" dirty="0" smtClean="0"/>
              <a:t>. Nam </a:t>
            </a:r>
            <a:r>
              <a:rPr lang="en-US" dirty="0" err="1" smtClean="0"/>
              <a:t>libero</a:t>
            </a:r>
            <a:r>
              <a:rPr lang="en-US" dirty="0" smtClean="0"/>
              <a:t> tempore, cum </a:t>
            </a:r>
            <a:r>
              <a:rPr lang="en-US" dirty="0" err="1" smtClean="0"/>
              <a:t>soluta</a:t>
            </a:r>
            <a:r>
              <a:rPr lang="en-US" dirty="0" smtClean="0"/>
              <a:t> </a:t>
            </a:r>
            <a:r>
              <a:rPr lang="en-US" dirty="0" err="1" smtClean="0"/>
              <a:t>nobis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eligendi</a:t>
            </a:r>
            <a:r>
              <a:rPr lang="en-US" dirty="0" smtClean="0"/>
              <a:t> </a:t>
            </a:r>
            <a:r>
              <a:rPr lang="en-US" dirty="0" err="1" smtClean="0"/>
              <a:t>optio</a:t>
            </a:r>
            <a:r>
              <a:rPr lang="en-US" dirty="0" smtClean="0"/>
              <a:t> </a:t>
            </a:r>
            <a:r>
              <a:rPr lang="en-US" dirty="0" err="1" smtClean="0"/>
              <a:t>cumque</a:t>
            </a:r>
            <a:r>
              <a:rPr lang="en-US" dirty="0" smtClean="0"/>
              <a:t> </a:t>
            </a:r>
            <a:r>
              <a:rPr lang="en-US" dirty="0" err="1" smtClean="0"/>
              <a:t>nihil</a:t>
            </a:r>
            <a:r>
              <a:rPr lang="en-US" dirty="0" smtClean="0"/>
              <a:t> </a:t>
            </a:r>
            <a:r>
              <a:rPr lang="en-US" dirty="0" err="1" smtClean="0"/>
              <a:t>impedit</a:t>
            </a:r>
            <a:r>
              <a:rPr lang="en-US" dirty="0" smtClean="0"/>
              <a:t> quo minus id quod </a:t>
            </a:r>
            <a:r>
              <a:rPr lang="en-US" dirty="0" err="1" smtClean="0"/>
              <a:t>maxime</a:t>
            </a:r>
            <a:r>
              <a:rPr lang="en-US" dirty="0" smtClean="0"/>
              <a:t> </a:t>
            </a:r>
            <a:r>
              <a:rPr lang="en-US" dirty="0" err="1" smtClean="0"/>
              <a:t>placeat</a:t>
            </a:r>
            <a:r>
              <a:rPr lang="en-US" dirty="0" smtClean="0"/>
              <a:t> </a:t>
            </a:r>
            <a:r>
              <a:rPr lang="en-US" dirty="0" err="1" smtClean="0"/>
              <a:t>facere</a:t>
            </a:r>
            <a:r>
              <a:rPr lang="en-US" dirty="0" smtClean="0"/>
              <a:t> </a:t>
            </a:r>
            <a:r>
              <a:rPr lang="en-US" dirty="0" err="1" smtClean="0"/>
              <a:t>possimus</a:t>
            </a:r>
            <a:r>
              <a:rPr lang="en-US" dirty="0" smtClean="0"/>
              <a:t>,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assumenda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omnis</a:t>
            </a:r>
            <a:r>
              <a:rPr lang="en-US" dirty="0" smtClean="0"/>
              <a:t> dolor </a:t>
            </a:r>
            <a:r>
              <a:rPr lang="en-US" dirty="0" err="1" smtClean="0"/>
              <a:t>repellendus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1605178"/>
            <a:ext cx="3850675" cy="102694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None/>
              <a:defRPr sz="1400">
                <a:solidFill>
                  <a:srgbClr val="878887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Basic body copy block. Insert your own text here.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51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65138" y="1170242"/>
            <a:ext cx="8001000" cy="2772041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176213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defRPr sz="1700">
                <a:solidFill>
                  <a:srgbClr val="878887"/>
                </a:solidFill>
              </a:defRPr>
            </a:lvl1pPr>
            <a:lvl2pPr marL="403225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–"/>
              <a:defRPr sz="1700">
                <a:solidFill>
                  <a:srgbClr val="878887"/>
                </a:solidFill>
              </a:defRPr>
            </a:lvl2pPr>
            <a:lvl3pPr marL="568325" indent="-1651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charset="2"/>
              <a:buChar char="§"/>
              <a:defRPr sz="1700">
                <a:solidFill>
                  <a:srgbClr val="878887"/>
                </a:solidFill>
              </a:defRPr>
            </a:lvl3pPr>
          </a:lstStyle>
          <a:p>
            <a:pPr lvl="0"/>
            <a:r>
              <a:rPr lang="en-US" dirty="0" smtClean="0"/>
              <a:t>Bullet 1 copy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Bullet 2 copy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endParaRPr lang="en-US" dirty="0" smtClean="0"/>
          </a:p>
          <a:p>
            <a:pPr lvl="0"/>
            <a:r>
              <a:rPr lang="en-US" dirty="0" smtClean="0"/>
              <a:t>Bullet 3 copy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endParaRPr lang="en-US" dirty="0" smtClean="0"/>
          </a:p>
          <a:p>
            <a:pPr lvl="1"/>
            <a:r>
              <a:rPr lang="en-US" dirty="0" smtClean="0"/>
              <a:t>Sub-bullet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  <a:p>
            <a:pPr lvl="1"/>
            <a:r>
              <a:rPr lang="en-US" dirty="0" smtClean="0"/>
              <a:t>Sub-bullet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 </a:t>
            </a:r>
            <a:r>
              <a:rPr lang="en-US" dirty="0" err="1" smtClean="0"/>
              <a:t>ratione</a:t>
            </a:r>
            <a:endParaRPr lang="en-US" dirty="0" smtClean="0"/>
          </a:p>
          <a:p>
            <a:pPr lvl="1"/>
            <a:r>
              <a:rPr lang="en-US" dirty="0" smtClean="0"/>
              <a:t>Sub-bullet 3 copy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</a:t>
            </a:r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 </a:t>
            </a:r>
            <a:r>
              <a:rPr lang="en-US" dirty="0" err="1" smtClean="0"/>
              <a:t>ratione</a:t>
            </a:r>
            <a:endParaRPr lang="en-US" dirty="0" smtClean="0"/>
          </a:p>
        </p:txBody>
      </p:sp>
      <p:sp>
        <p:nvSpPr>
          <p:cNvPr id="16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16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85840"/>
            <a:ext cx="9144000" cy="6184331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>
              <a:lnSpc>
                <a:spcPct val="110000"/>
              </a:lnSpc>
              <a:defRPr sz="2600">
                <a:solidFill>
                  <a:srgbClr val="878887"/>
                </a:solidFill>
              </a:defRPr>
            </a:lvl1pPr>
          </a:lstStyle>
          <a:p>
            <a:r>
              <a:rPr lang="en-US" dirty="0" smtClean="0"/>
              <a:t>Plain title slide with a simple heading</a:t>
            </a:r>
            <a:endParaRPr lang="en-US" dirty="0"/>
          </a:p>
        </p:txBody>
      </p:sp>
      <p:sp>
        <p:nvSpPr>
          <p:cNvPr id="3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740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Picture 6" descr="Circles-White40Ti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1" b="19503"/>
          <a:stretch/>
        </p:blipFill>
        <p:spPr>
          <a:xfrm>
            <a:off x="6059714" y="3649154"/>
            <a:ext cx="3084285" cy="3208845"/>
          </a:xfrm>
          <a:prstGeom prst="rect">
            <a:avLst/>
          </a:prstGeom>
        </p:spPr>
      </p:pic>
      <p:pic>
        <p:nvPicPr>
          <p:cNvPr id="8" name="Picture 7" descr="Circle-White40Tin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b="26781"/>
          <a:stretch/>
        </p:blipFill>
        <p:spPr>
          <a:xfrm>
            <a:off x="0" y="3610178"/>
            <a:ext cx="3265714" cy="324782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1528016"/>
            <a:ext cx="9144000" cy="2405592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>
              <a:lnSpc>
                <a:spcPct val="11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Breaker 1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51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Picture 6" descr="Circles-White40Ti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1" b="19503"/>
          <a:stretch/>
        </p:blipFill>
        <p:spPr>
          <a:xfrm>
            <a:off x="6059714" y="3649154"/>
            <a:ext cx="3084285" cy="3208845"/>
          </a:xfrm>
          <a:prstGeom prst="rect">
            <a:avLst/>
          </a:prstGeom>
        </p:spPr>
      </p:pic>
      <p:pic>
        <p:nvPicPr>
          <p:cNvPr id="8" name="Picture 7" descr="Circle-White40Tin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1" b="26781"/>
          <a:stretch/>
        </p:blipFill>
        <p:spPr>
          <a:xfrm>
            <a:off x="0" y="3610178"/>
            <a:ext cx="3265714" cy="324782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1528016"/>
            <a:ext cx="9144000" cy="2405592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>
              <a:lnSpc>
                <a:spcPct val="11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Breaker 2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86144"/>
            <a:ext cx="9144000" cy="55399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sz="3600">
                <a:solidFill>
                  <a:srgbClr val="878887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7" name="Picture 6" descr="Circles-7699Tin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82" b="21417"/>
          <a:stretch/>
        </p:blipFill>
        <p:spPr>
          <a:xfrm>
            <a:off x="6229621" y="3816405"/>
            <a:ext cx="2914379" cy="3041595"/>
          </a:xfrm>
          <a:prstGeom prst="rect">
            <a:avLst/>
          </a:prstGeom>
        </p:spPr>
      </p:pic>
      <p:pic>
        <p:nvPicPr>
          <p:cNvPr id="6" name="Picture 5" descr="doForms_LogoSTK-4PP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6" y="613227"/>
            <a:ext cx="2140857" cy="184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5" t="35738" r="-5617" b="-11518"/>
          <a:stretch/>
        </p:blipFill>
        <p:spPr>
          <a:xfrm>
            <a:off x="1" y="1"/>
            <a:ext cx="2963332" cy="298065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14400" y="0"/>
            <a:ext cx="82296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152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1170242"/>
            <a:ext cx="8001000" cy="124700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None/>
              <a:defRPr sz="1700">
                <a:solidFill>
                  <a:srgbClr val="878887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Basic body copy block. Insert your own text here.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4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611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&amp;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1174822"/>
            <a:ext cx="8001000" cy="35907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1" baseline="0">
                <a:solidFill>
                  <a:srgbClr val="87888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 for bulleted list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260448"/>
            <a:ext cx="8001000" cy="124700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None/>
              <a:defRPr sz="1700">
                <a:solidFill>
                  <a:srgbClr val="878887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Basic body copy block. Insert your own text here.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1694309"/>
            <a:ext cx="8001000" cy="206723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176213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defRPr sz="1700">
                <a:solidFill>
                  <a:srgbClr val="878887"/>
                </a:solidFill>
              </a:defRPr>
            </a:lvl1pPr>
            <a:lvl2pPr marL="403225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–"/>
              <a:defRPr sz="1700">
                <a:solidFill>
                  <a:srgbClr val="878887"/>
                </a:solidFill>
              </a:defRPr>
            </a:lvl2pPr>
            <a:lvl3pPr marL="568325" indent="-1651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charset="2"/>
              <a:buChar char="§"/>
              <a:defRPr sz="1700">
                <a:solidFill>
                  <a:srgbClr val="878887"/>
                </a:solidFill>
              </a:defRPr>
            </a:lvl3pPr>
          </a:lstStyle>
          <a:p>
            <a:pPr lvl="0"/>
            <a:r>
              <a:rPr lang="en-US" dirty="0" smtClean="0"/>
              <a:t>Bullet 1 copy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Bullet 2 copy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endParaRPr lang="en-US" dirty="0" smtClean="0"/>
          </a:p>
          <a:p>
            <a:pPr lvl="1"/>
            <a:r>
              <a:rPr lang="en-US" dirty="0" smtClean="0"/>
              <a:t>Sub-bullet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  <a:p>
            <a:pPr lvl="1"/>
            <a:r>
              <a:rPr lang="en-US" dirty="0" smtClean="0"/>
              <a:t>Sub-bullet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 </a:t>
            </a:r>
            <a:r>
              <a:rPr lang="en-US" dirty="0" err="1" smtClean="0"/>
              <a:t>ratione</a:t>
            </a:r>
            <a:endParaRPr lang="en-US" dirty="0" smtClean="0"/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 </a:t>
            </a:r>
            <a:r>
              <a:rPr lang="en-US" dirty="0" err="1" smtClean="0"/>
              <a:t>ratione</a:t>
            </a:r>
            <a:endParaRPr lang="en-US" dirty="0" smtClean="0"/>
          </a:p>
        </p:txBody>
      </p:sp>
      <p:sp>
        <p:nvSpPr>
          <p:cNvPr id="17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440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1174822"/>
            <a:ext cx="3886200" cy="3590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1" baseline="0">
                <a:solidFill>
                  <a:srgbClr val="87888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 for bulleted list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92833" y="1174822"/>
            <a:ext cx="3886200" cy="3590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1" baseline="0">
                <a:solidFill>
                  <a:srgbClr val="87888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 for bulleted list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65138" y="1694309"/>
            <a:ext cx="3886029" cy="39508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176213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defRPr sz="1700">
                <a:solidFill>
                  <a:srgbClr val="878887"/>
                </a:solidFill>
              </a:defRPr>
            </a:lvl1pPr>
            <a:lvl2pPr marL="403225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–"/>
              <a:defRPr sz="1700">
                <a:solidFill>
                  <a:srgbClr val="878887"/>
                </a:solidFill>
              </a:defRPr>
            </a:lvl2pPr>
            <a:lvl3pPr marL="568325" indent="-1651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charset="2"/>
              <a:buChar char="§"/>
              <a:defRPr sz="1700">
                <a:solidFill>
                  <a:srgbClr val="878887"/>
                </a:solidFill>
              </a:defRPr>
            </a:lvl3pPr>
          </a:lstStyle>
          <a:p>
            <a:pPr lvl="0"/>
            <a:r>
              <a:rPr lang="en-US" dirty="0" smtClean="0"/>
              <a:t>Bullet 1 copy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facilis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et</a:t>
            </a:r>
          </a:p>
          <a:p>
            <a:pPr lvl="0"/>
            <a:r>
              <a:rPr lang="en-US" dirty="0" smtClean="0"/>
              <a:t>Bullet 2 copy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saepe</a:t>
            </a:r>
            <a:r>
              <a:rPr lang="en-US" dirty="0" smtClean="0"/>
              <a:t> </a:t>
            </a:r>
            <a:r>
              <a:rPr lang="en-US" dirty="0" err="1" smtClean="0"/>
              <a:t>eveniet</a:t>
            </a:r>
            <a:endParaRPr lang="en-US" dirty="0" smtClean="0"/>
          </a:p>
          <a:p>
            <a:pPr lvl="1"/>
            <a:r>
              <a:rPr lang="en-US" dirty="0" smtClean="0"/>
              <a:t>Sub-bullet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  <a:p>
            <a:pPr lvl="1"/>
            <a:r>
              <a:rPr lang="en-US" dirty="0" smtClean="0"/>
              <a:t>Sub-bullet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 </a:t>
            </a:r>
            <a:r>
              <a:rPr lang="en-US" dirty="0" err="1" smtClean="0"/>
              <a:t>ratione</a:t>
            </a:r>
            <a:endParaRPr lang="en-US" dirty="0" smtClean="0"/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 </a:t>
            </a:r>
            <a:r>
              <a:rPr lang="en-US" dirty="0" err="1" smtClean="0"/>
              <a:t>ratione</a:t>
            </a:r>
            <a:endParaRPr lang="en-US" dirty="0" smtClean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792833" y="1694309"/>
            <a:ext cx="3886029" cy="395082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176213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defRPr sz="1700">
                <a:solidFill>
                  <a:srgbClr val="878887"/>
                </a:solidFill>
              </a:defRPr>
            </a:lvl1pPr>
            <a:lvl2pPr marL="403225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–"/>
              <a:defRPr sz="1700">
                <a:solidFill>
                  <a:srgbClr val="878887"/>
                </a:solidFill>
              </a:defRPr>
            </a:lvl2pPr>
            <a:lvl3pPr marL="568325" indent="-1651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charset="2"/>
              <a:buChar char="§"/>
              <a:defRPr sz="1700">
                <a:solidFill>
                  <a:srgbClr val="878887"/>
                </a:solidFill>
              </a:defRPr>
            </a:lvl3pPr>
          </a:lstStyle>
          <a:p>
            <a:pPr lvl="0"/>
            <a:r>
              <a:rPr lang="en-US" dirty="0" smtClean="0"/>
              <a:t>Bullet 1 copy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facilis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et</a:t>
            </a:r>
          </a:p>
          <a:p>
            <a:pPr lvl="0"/>
            <a:r>
              <a:rPr lang="en-US" dirty="0" smtClean="0"/>
              <a:t>Bullet 2 copy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saepe</a:t>
            </a:r>
            <a:r>
              <a:rPr lang="en-US" dirty="0" smtClean="0"/>
              <a:t> </a:t>
            </a:r>
            <a:r>
              <a:rPr lang="en-US" dirty="0" err="1" smtClean="0"/>
              <a:t>eveniet</a:t>
            </a:r>
            <a:endParaRPr lang="en-US" dirty="0" smtClean="0"/>
          </a:p>
          <a:p>
            <a:pPr lvl="1"/>
            <a:r>
              <a:rPr lang="en-US" dirty="0" smtClean="0"/>
              <a:t>Sub-bullet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  <a:p>
            <a:pPr lvl="1"/>
            <a:r>
              <a:rPr lang="en-US" dirty="0" smtClean="0"/>
              <a:t>Sub-bullet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 </a:t>
            </a:r>
            <a:r>
              <a:rPr lang="en-US" dirty="0" err="1" smtClean="0"/>
              <a:t>ratione</a:t>
            </a:r>
            <a:endParaRPr lang="en-US" dirty="0" smtClean="0"/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 </a:t>
            </a:r>
            <a:r>
              <a:rPr lang="en-US" dirty="0" err="1" smtClean="0"/>
              <a:t>ratione</a:t>
            </a:r>
            <a:endParaRPr lang="en-US" dirty="0" smtClean="0"/>
          </a:p>
        </p:txBody>
      </p:sp>
      <p:sp>
        <p:nvSpPr>
          <p:cNvPr id="13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23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1174822"/>
            <a:ext cx="4645693" cy="35907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1" baseline="0">
                <a:solidFill>
                  <a:srgbClr val="87888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 for bulleted list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4364735"/>
            <a:ext cx="4645693" cy="124700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None/>
              <a:defRPr sz="1700">
                <a:solidFill>
                  <a:srgbClr val="878887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Basic body copy block. Insert your own text here.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513388" y="1174750"/>
            <a:ext cx="3376612" cy="51752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878887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65138" y="1694309"/>
            <a:ext cx="4645693" cy="234269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176213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defRPr sz="1700">
                <a:solidFill>
                  <a:srgbClr val="878887"/>
                </a:solidFill>
              </a:defRPr>
            </a:lvl1pPr>
            <a:lvl2pPr marL="403225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–"/>
              <a:defRPr sz="1700">
                <a:solidFill>
                  <a:srgbClr val="878887"/>
                </a:solidFill>
              </a:defRPr>
            </a:lvl2pPr>
            <a:lvl3pPr marL="568325" indent="-1651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charset="2"/>
              <a:buChar char="§"/>
              <a:defRPr sz="1700">
                <a:solidFill>
                  <a:srgbClr val="878887"/>
                </a:solidFill>
              </a:defRPr>
            </a:lvl3pPr>
          </a:lstStyle>
          <a:p>
            <a:pPr lvl="0"/>
            <a:r>
              <a:rPr lang="en-US" dirty="0" smtClean="0"/>
              <a:t>Bullet 1 copy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facilis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Bullet 2 copy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saepe</a:t>
            </a:r>
            <a:r>
              <a:rPr lang="en-US" dirty="0" smtClean="0"/>
              <a:t> </a:t>
            </a:r>
            <a:r>
              <a:rPr lang="en-US" dirty="0" err="1" smtClean="0"/>
              <a:t>eveniet</a:t>
            </a:r>
            <a:endParaRPr lang="en-US" dirty="0" smtClean="0"/>
          </a:p>
          <a:p>
            <a:pPr lvl="1"/>
            <a:r>
              <a:rPr lang="en-US" dirty="0" smtClean="0"/>
              <a:t>Sub-bullet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endParaRPr lang="en-US" dirty="0" smtClean="0"/>
          </a:p>
          <a:p>
            <a:pPr lvl="1"/>
            <a:r>
              <a:rPr lang="en-US" dirty="0" smtClean="0"/>
              <a:t>Sub-bullet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</a:t>
            </a:r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</p:txBody>
      </p:sp>
      <p:sp>
        <p:nvSpPr>
          <p:cNvPr id="11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621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65138" y="1174822"/>
            <a:ext cx="3850675" cy="28725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600" b="1" baseline="0">
                <a:solidFill>
                  <a:srgbClr val="87888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 for bulleted list</a:t>
            </a:r>
            <a:endParaRPr lang="en-US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65138" y="1591065"/>
            <a:ext cx="3850675" cy="1956433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176213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defRPr sz="1400">
                <a:solidFill>
                  <a:srgbClr val="878887"/>
                </a:solidFill>
              </a:defRPr>
            </a:lvl1pPr>
            <a:lvl2pPr marL="403225" indent="-17621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/>
              <a:buChar char="–"/>
              <a:defRPr sz="1400">
                <a:solidFill>
                  <a:srgbClr val="878887"/>
                </a:solidFill>
              </a:defRPr>
            </a:lvl2pPr>
            <a:lvl3pPr marL="568325" indent="-1651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SzPct val="100000"/>
              <a:buFont typeface="Wingdings" charset="2"/>
              <a:buChar char="§"/>
              <a:defRPr sz="1400">
                <a:solidFill>
                  <a:srgbClr val="878887"/>
                </a:solidFill>
              </a:defRPr>
            </a:lvl3pPr>
          </a:lstStyle>
          <a:p>
            <a:pPr lvl="0"/>
            <a:r>
              <a:rPr lang="en-US" dirty="0" smtClean="0"/>
              <a:t>Bullet 1 copy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facilis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Bullet 2 copy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saepe</a:t>
            </a:r>
            <a:r>
              <a:rPr lang="en-US" dirty="0" smtClean="0"/>
              <a:t> </a:t>
            </a:r>
            <a:r>
              <a:rPr lang="en-US" dirty="0" err="1" smtClean="0"/>
              <a:t>eveniet</a:t>
            </a:r>
            <a:endParaRPr lang="en-US" dirty="0" smtClean="0"/>
          </a:p>
          <a:p>
            <a:pPr lvl="1"/>
            <a:r>
              <a:rPr lang="en-US" dirty="0" smtClean="0"/>
              <a:t>Sub-bullet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endParaRPr lang="en-US" dirty="0" smtClean="0"/>
          </a:p>
          <a:p>
            <a:pPr lvl="1"/>
            <a:r>
              <a:rPr lang="en-US" dirty="0" smtClean="0"/>
              <a:t>Sub-bullet 2 copy </a:t>
            </a:r>
            <a:r>
              <a:rPr lang="en-US" dirty="0" err="1" smtClean="0"/>
              <a:t>magni</a:t>
            </a:r>
            <a:r>
              <a:rPr lang="en-US" dirty="0" smtClean="0"/>
              <a:t> </a:t>
            </a:r>
            <a:r>
              <a:rPr lang="en-US" dirty="0" err="1" smtClean="0"/>
              <a:t>dolores</a:t>
            </a:r>
            <a:r>
              <a:rPr lang="en-US" dirty="0" smtClean="0"/>
              <a:t> </a:t>
            </a:r>
            <a:r>
              <a:rPr lang="en-US" dirty="0" err="1" smtClean="0"/>
              <a:t>eos</a:t>
            </a:r>
            <a:r>
              <a:rPr lang="en-US" dirty="0" smtClean="0"/>
              <a:t> qui</a:t>
            </a:r>
          </a:p>
          <a:p>
            <a:pPr lvl="2"/>
            <a:r>
              <a:rPr lang="en-US" dirty="0" err="1" smtClean="0"/>
              <a:t>SubSub</a:t>
            </a:r>
            <a:r>
              <a:rPr lang="en-US" dirty="0" smtClean="0"/>
              <a:t>-bullet 1 copy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63611" y="1174750"/>
            <a:ext cx="4326389" cy="51752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878887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5138" y="3817875"/>
            <a:ext cx="3850675" cy="102694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None/>
              <a:defRPr sz="1400" baseline="0">
                <a:solidFill>
                  <a:srgbClr val="878887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Basic body copy block. Insert your own text here.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 san </a:t>
            </a:r>
            <a:r>
              <a:rPr lang="en-US" dirty="0" err="1" smtClean="0"/>
              <a:t>dowlq</a:t>
            </a:r>
            <a:r>
              <a:rPr lang="en-US" dirty="0" smtClean="0"/>
              <a:t> </a:t>
            </a:r>
            <a:r>
              <a:rPr lang="en-US" dirty="0" err="1" smtClean="0"/>
              <a:t>marater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51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Mai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364941"/>
            <a:ext cx="91439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>
                <a:solidFill>
                  <a:srgbClr val="878887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Main headline here</a:t>
            </a:r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12848" y="1174750"/>
            <a:ext cx="8518303" cy="51752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>
                <a:solidFill>
                  <a:srgbClr val="878887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5" name="Text Placeholder 12"/>
          <p:cNvSpPr txBox="1">
            <a:spLocks/>
          </p:cNvSpPr>
          <p:nvPr userDrawn="1"/>
        </p:nvSpPr>
        <p:spPr>
          <a:xfrm>
            <a:off x="8456104" y="6582633"/>
            <a:ext cx="578194" cy="15004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5CEC758-3DF7-A64A-B176-A43D8E97070E}" type="slidenum">
              <a:rPr lang="en-US" smtClean="0">
                <a:solidFill>
                  <a:srgbClr val="878887"/>
                </a:solidFill>
                <a:latin typeface="Arial"/>
              </a:rPr>
              <a:pPr algn="r"/>
              <a:t>‹#›</a:t>
            </a:fld>
            <a:endParaRPr lang="en-US" dirty="0">
              <a:solidFill>
                <a:srgbClr val="87888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9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14400" y="0"/>
            <a:ext cx="82296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6730" y="6688723"/>
            <a:ext cx="88767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 smtClean="0"/>
              <a:t>© 2015 by </a:t>
            </a:r>
            <a:r>
              <a:rPr lang="en-US" sz="500" dirty="0" err="1" smtClean="0"/>
              <a:t>doForms</a:t>
            </a:r>
            <a:r>
              <a:rPr lang="en-US" sz="500" dirty="0" smtClean="0"/>
              <a:t>, Inc.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410825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733" r:id="rId1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914400" y="0"/>
            <a:ext cx="82296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73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hyperlink" Target="https://mydoforms.appspot.com/webclient?SID=FANCY&amp;id=ag9zfm15ZG9mb3Jtcy1ocmRyGAsSC1Byb2plY3RGb3JtGICA4OLtkckKDA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3.xml"/><Relationship Id="rId6" Type="http://schemas.openxmlformats.org/officeDocument/2006/relationships/hyperlink" Target="https://mydoforms.appspot.com/webclient?SID=FANCY&amp;id=ag9zfm15ZG9mb3Jtcy1ocmRyGAsSC1Byb2plY3RGb3JtGICA4OLtkckKDA" TargetMode="External"/><Relationship Id="rId7" Type="http://schemas.openxmlformats.org/officeDocument/2006/relationships/image" Target="../media/image14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hyperlink" Target="https://mydoforms.appspot.com/webclient?SID=FANCY&amp;id=ag9zfm15ZG9mb3Jtcy1ocmRyGAsSC1Byb2plY3RGb3JtGICA4OLtkckKDA" TargetMode="Externa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hyperlink" Target="http://www.doform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405323" y="2685236"/>
            <a:ext cx="2108123" cy="3166159"/>
            <a:chOff x="5405323" y="2685236"/>
            <a:chExt cx="2108123" cy="3166159"/>
          </a:xfrm>
        </p:grpSpPr>
        <p:pic>
          <p:nvPicPr>
            <p:cNvPr id="12" name="Picture 11" descr="Hvac doForms 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2" t="1581" r="10337" b="3106"/>
            <a:stretch/>
          </p:blipFill>
          <p:spPr>
            <a:xfrm>
              <a:off x="5405323" y="2685236"/>
              <a:ext cx="2108123" cy="316615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97"/>
            <a:stretch/>
          </p:blipFill>
          <p:spPr>
            <a:xfrm>
              <a:off x="5536209" y="3089277"/>
              <a:ext cx="1818694" cy="2578036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3662" y="2697245"/>
            <a:ext cx="7300913" cy="533479"/>
          </a:xfrm>
        </p:spPr>
        <p:txBody>
          <a:bodyPr/>
          <a:lstStyle/>
          <a:p>
            <a:r>
              <a:rPr lang="en-US" sz="3200" b="1" dirty="0" smtClean="0">
                <a:latin typeface="Proxima Nova Soft Bold"/>
                <a:cs typeface="Proxima Nova Soft Bold"/>
              </a:rPr>
              <a:t>doForms</a:t>
            </a:r>
            <a:endParaRPr lang="en-US" sz="3200" b="1" dirty="0">
              <a:latin typeface="Proxima Nova Soft Bold"/>
              <a:cs typeface="Proxima Nova Soft Bol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3662" y="3275412"/>
            <a:ext cx="3991345" cy="1212640"/>
          </a:xfrm>
        </p:spPr>
        <p:txBody>
          <a:bodyPr/>
          <a:lstStyle/>
          <a:p>
            <a:r>
              <a:rPr lang="en-US" sz="2400" b="0" dirty="0">
                <a:latin typeface="Proxima Nova Soft Medium"/>
                <a:cs typeface="Proxima Nova Soft Medium"/>
              </a:rPr>
              <a:t>The power, productivity, and cost savings of mobile forms is now at hand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40906" y="4370548"/>
            <a:ext cx="1503623" cy="2254297"/>
            <a:chOff x="6464192" y="4001468"/>
            <a:chExt cx="1503623" cy="2254297"/>
          </a:xfrm>
        </p:grpSpPr>
        <p:pic>
          <p:nvPicPr>
            <p:cNvPr id="13" name="Picture 12" descr="Hvac doForms 4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9" t="1807" r="4708"/>
            <a:stretch/>
          </p:blipFill>
          <p:spPr>
            <a:xfrm>
              <a:off x="6464192" y="4001468"/>
              <a:ext cx="1503623" cy="22542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4098586"/>
              <a:ext cx="1320800" cy="2082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344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018" y="1514996"/>
            <a:ext cx="408304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Proxima Nova Soft Bold"/>
                <a:cs typeface="Proxima Nova Soft Bold"/>
              </a:rPr>
              <a:t>5 employees in the field</a:t>
            </a:r>
            <a:endParaRPr lang="en-US" sz="2400" b="1" dirty="0">
              <a:solidFill>
                <a:srgbClr val="FFFFFF"/>
              </a:solidFill>
              <a:latin typeface="Proxima Nova Soft Bold"/>
              <a:cs typeface="Proxima Nova Soft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018" y="3757357"/>
            <a:ext cx="408304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Proxima Nova Soft Bold"/>
                <a:cs typeface="Proxima Nova Soft Bold"/>
              </a:rPr>
              <a:t>10 minutes/form for data entry</a:t>
            </a:r>
            <a:endParaRPr lang="en-US" sz="2400" b="1" dirty="0">
              <a:solidFill>
                <a:srgbClr val="FFFFFF"/>
              </a:solidFill>
              <a:latin typeface="Proxima Nova Soft Bold"/>
              <a:cs typeface="Proxima Nova Soft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018" y="3133014"/>
            <a:ext cx="408304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Proxima Nova Soft Bold"/>
                <a:cs typeface="Proxima Nova Soft Bold"/>
              </a:rPr>
              <a:t>10 minutes/form in field</a:t>
            </a:r>
            <a:endParaRPr lang="en-US" sz="2400" b="1" dirty="0">
              <a:solidFill>
                <a:srgbClr val="FFFFFF"/>
              </a:solidFill>
              <a:latin typeface="Proxima Nova Soft Bold"/>
              <a:cs typeface="Proxima Nova Soft 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018" y="2139339"/>
            <a:ext cx="408304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Proxima Nova Soft Bold"/>
                <a:cs typeface="Proxima Nova Soft Bold"/>
              </a:rPr>
              <a:t>5 one-page forms/employee/day</a:t>
            </a:r>
            <a:endParaRPr lang="en-US" sz="2400" b="1" dirty="0">
              <a:solidFill>
                <a:srgbClr val="FFFFFF"/>
              </a:solidFill>
              <a:latin typeface="Proxima Nova Soft Bold"/>
              <a:cs typeface="Proxima Nova Soft 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4941"/>
            <a:ext cx="9143999" cy="400110"/>
          </a:xfrm>
        </p:spPr>
        <p:txBody>
          <a:bodyPr/>
          <a:lstStyle/>
          <a:p>
            <a:r>
              <a:rPr lang="en-US" b="1" dirty="0" smtClean="0"/>
              <a:t>Paper forms eat at your profits and productivity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1018" y="4751032"/>
            <a:ext cx="408304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Proxima Nova Soft Bold"/>
                <a:cs typeface="Proxima Nova Soft Bold"/>
              </a:rPr>
              <a:t>10 trips to pick up/drop off forms each month</a:t>
            </a:r>
            <a:endParaRPr lang="en-US" sz="2400" b="1" dirty="0">
              <a:solidFill>
                <a:srgbClr val="FFFFFF"/>
              </a:solidFill>
              <a:latin typeface="Proxima Nova Soft Bold"/>
              <a:cs typeface="Proxima Nova Soft Bold"/>
            </a:endParaRPr>
          </a:p>
        </p:txBody>
      </p:sp>
      <p:sp>
        <p:nvSpPr>
          <p:cNvPr id="3" name="Oval 2"/>
          <p:cNvSpPr/>
          <p:nvPr/>
        </p:nvSpPr>
        <p:spPr>
          <a:xfrm>
            <a:off x="5691258" y="1976661"/>
            <a:ext cx="3135419" cy="307335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63525" dist="889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~2,200 hours/year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~ $60,000 in hard costs and labor </a:t>
            </a:r>
            <a:endParaRPr lang="en-US" sz="2400" b="1" dirty="0"/>
          </a:p>
        </p:txBody>
      </p:sp>
      <p:sp>
        <p:nvSpPr>
          <p:cNvPr id="4" name="Striped Right Arrow 3"/>
          <p:cNvSpPr/>
          <p:nvPr/>
        </p:nvSpPr>
        <p:spPr>
          <a:xfrm>
            <a:off x="4544848" y="2368720"/>
            <a:ext cx="979320" cy="1780696"/>
          </a:xfrm>
          <a:prstGeom prst="stripedRightArrow">
            <a:avLst/>
          </a:prstGeom>
          <a:solidFill>
            <a:schemeClr val="tx1"/>
          </a:solidFill>
          <a:ln>
            <a:solidFill>
              <a:srgbClr val="A7A7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1018" y="922335"/>
            <a:ext cx="1467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5" y="5814120"/>
            <a:ext cx="8546512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E65400"/>
                </a:solidFill>
              </a:rPr>
              <a:t>The average cost of a paper form is $7.40!</a:t>
            </a:r>
            <a:r>
              <a:rPr lang="en-US" sz="2400" b="1" i="1" baseline="30000" dirty="0" smtClean="0">
                <a:solidFill>
                  <a:srgbClr val="E65400"/>
                </a:solidFill>
              </a:rPr>
              <a:t>1</a:t>
            </a:r>
            <a:endParaRPr lang="en-US" sz="2400" b="1" i="1" dirty="0">
              <a:solidFill>
                <a:srgbClr val="E654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792" y="6448475"/>
            <a:ext cx="70877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.AIIM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The Global Community of Information Professionals: The Paper Free Office – Dream or Reality?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(2012)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165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  <p:bldP spid="14" grpId="0" animBg="1"/>
      <p:bldP spid="14" grpId="1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013" y="1941288"/>
            <a:ext cx="4083047" cy="1200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50% shorter form completion and manual data entry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013" y="5186369"/>
            <a:ext cx="408304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60% lower copying and postage costs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013" y="4211074"/>
            <a:ext cx="408304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40% fewer trips to/from the office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013" y="3250823"/>
            <a:ext cx="408304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FFFFFF"/>
                </a:solidFill>
              </a:rPr>
              <a:t>60% lower forms printing expense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4941"/>
            <a:ext cx="9143999" cy="400110"/>
          </a:xfrm>
        </p:spPr>
        <p:txBody>
          <a:bodyPr/>
          <a:lstStyle/>
          <a:p>
            <a:r>
              <a:rPr lang="en-US" b="1" dirty="0" smtClean="0"/>
              <a:t>doForms gets </a:t>
            </a:r>
            <a:r>
              <a:rPr lang="en-US" b="1" dirty="0"/>
              <a:t>you out from under paper</a:t>
            </a:r>
            <a:endParaRPr lang="en-US" b="1" i="1" dirty="0"/>
          </a:p>
        </p:txBody>
      </p:sp>
      <p:sp>
        <p:nvSpPr>
          <p:cNvPr id="3" name="Oval 2"/>
          <p:cNvSpPr/>
          <p:nvPr/>
        </p:nvSpPr>
        <p:spPr>
          <a:xfrm>
            <a:off x="5662253" y="2402953"/>
            <a:ext cx="3135419" cy="30733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63525" dist="889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For prior scenario:     </a:t>
            </a:r>
            <a:r>
              <a:rPr lang="en-US" sz="2800" b="1" dirty="0" smtClean="0"/>
              <a:t>~</a:t>
            </a:r>
            <a:r>
              <a:rPr lang="en-US" sz="2800" b="1" dirty="0">
                <a:solidFill>
                  <a:schemeClr val="bg1"/>
                </a:solidFill>
              </a:rPr>
              <a:t>$371 per mobile employee/month</a:t>
            </a:r>
          </a:p>
        </p:txBody>
      </p:sp>
      <p:sp>
        <p:nvSpPr>
          <p:cNvPr id="4" name="Striped Right Arrow 3"/>
          <p:cNvSpPr/>
          <p:nvPr/>
        </p:nvSpPr>
        <p:spPr>
          <a:xfrm>
            <a:off x="4515843" y="3141616"/>
            <a:ext cx="979320" cy="1780696"/>
          </a:xfrm>
          <a:prstGeom prst="stripedRightArrow">
            <a:avLst/>
          </a:prstGeom>
          <a:solidFill>
            <a:schemeClr val="tx1"/>
          </a:solidFill>
          <a:ln>
            <a:solidFill>
              <a:srgbClr val="A7A7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0792" y="6448475"/>
            <a:ext cx="70877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*Source: </a:t>
            </a:r>
            <a:r>
              <a:rPr lang="en-US" sz="1000" dirty="0">
                <a:solidFill>
                  <a:schemeClr val="tx2"/>
                </a:solidFill>
              </a:rPr>
              <a:t>doForms customer interviews and internal </a:t>
            </a:r>
            <a:r>
              <a:rPr lang="en-US" sz="1000" dirty="0" smtClean="0">
                <a:solidFill>
                  <a:schemeClr val="tx2"/>
                </a:solidFill>
              </a:rPr>
              <a:t>tests</a:t>
            </a: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787" y="1253377"/>
            <a:ext cx="644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doFORMS</a:t>
            </a:r>
            <a:r>
              <a:rPr lang="en-US" b="1" dirty="0" smtClean="0">
                <a:solidFill>
                  <a:schemeClr val="tx2"/>
                </a:solidFill>
              </a:rPr>
              <a:t> AVERAGE IMPACT* ON MOBILE OPERATIONS </a:t>
            </a:r>
          </a:p>
        </p:txBody>
      </p:sp>
    </p:spTree>
    <p:extLst>
      <p:ext uri="{BB962C8B-B14F-4D97-AF65-F5344CB8AC3E}">
        <p14:creationId xmlns:p14="http://schemas.microsoft.com/office/powerpoint/2010/main" val="305552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4941"/>
            <a:ext cx="9143999" cy="800219"/>
          </a:xfrm>
        </p:spPr>
        <p:txBody>
          <a:bodyPr/>
          <a:lstStyle/>
          <a:p>
            <a:r>
              <a:rPr lang="en-US" b="1" dirty="0" smtClean="0"/>
              <a:t>doForms uses all the functionality of today’s mobile devices to turn expensive, inefficient paper forms…</a:t>
            </a:r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4556471" y="1525472"/>
            <a:ext cx="3727861" cy="4939133"/>
            <a:chOff x="5071709" y="1613310"/>
            <a:chExt cx="2582135" cy="3421133"/>
          </a:xfrm>
        </p:grpSpPr>
        <p:pic>
          <p:nvPicPr>
            <p:cNvPr id="5" name="Picture 4" descr="Screen Shot 2015-02-03 at 11.50.00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" t="2158" r="3597" b="2273"/>
            <a:stretch/>
          </p:blipFill>
          <p:spPr>
            <a:xfrm>
              <a:off x="5071709" y="1613310"/>
              <a:ext cx="2582135" cy="3421133"/>
            </a:xfrm>
            <a:prstGeom prst="rect">
              <a:avLst/>
            </a:prstGeom>
            <a:ln>
              <a:solidFill>
                <a:srgbClr val="6C6C6C"/>
              </a:solidFill>
              <a:prstDash val="dot"/>
            </a:ln>
          </p:spPr>
        </p:pic>
        <p:sp>
          <p:nvSpPr>
            <p:cNvPr id="7" name="Rectangle 6"/>
            <p:cNvSpPr/>
            <p:nvPr/>
          </p:nvSpPr>
          <p:spPr>
            <a:xfrm>
              <a:off x="5083150" y="1617949"/>
              <a:ext cx="1132637" cy="303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7832" y="1514230"/>
            <a:ext cx="3797412" cy="4951790"/>
            <a:chOff x="1418818" y="1604543"/>
            <a:chExt cx="2630311" cy="3429900"/>
          </a:xfrm>
        </p:grpSpPr>
        <p:pic>
          <p:nvPicPr>
            <p:cNvPr id="6" name="Picture 5" descr="Screen Shot 2015-02-03 at 11.49.36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8" t="2039"/>
            <a:stretch/>
          </p:blipFill>
          <p:spPr>
            <a:xfrm>
              <a:off x="1418818" y="1605443"/>
              <a:ext cx="2630311" cy="3429000"/>
            </a:xfrm>
            <a:prstGeom prst="rect">
              <a:avLst/>
            </a:prstGeom>
            <a:ln>
              <a:solidFill>
                <a:srgbClr val="6C6C6C"/>
              </a:solidFill>
              <a:prstDash val="dot"/>
            </a:ln>
          </p:spPr>
        </p:pic>
        <p:sp>
          <p:nvSpPr>
            <p:cNvPr id="8" name="Rectangle 7"/>
            <p:cNvSpPr/>
            <p:nvPr/>
          </p:nvSpPr>
          <p:spPr>
            <a:xfrm>
              <a:off x="1452985" y="1604543"/>
              <a:ext cx="793079" cy="327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700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182" y="364941"/>
            <a:ext cx="7552267" cy="400110"/>
          </a:xfrm>
        </p:spPr>
        <p:txBody>
          <a:bodyPr/>
          <a:lstStyle/>
          <a:p>
            <a:r>
              <a:rPr lang="en-US" b="1" dirty="0"/>
              <a:t>…into intelligent mobile forms…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15114" y="4128082"/>
            <a:ext cx="9857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Signature capture</a:t>
            </a:r>
            <a:endParaRPr lang="en-US" sz="13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915114" y="3225024"/>
            <a:ext cx="11632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Photo and sketch</a:t>
            </a:r>
            <a:endParaRPr lang="en-US" sz="13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21795" y="5316655"/>
            <a:ext cx="12164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Responsive form design optimizes to any device</a:t>
            </a:r>
            <a:endParaRPr lang="en-US" sz="13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221795" y="4541543"/>
            <a:ext cx="11632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GPS and mapping</a:t>
            </a:r>
            <a:endParaRPr lang="en-US" sz="13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915114" y="1986618"/>
            <a:ext cx="12765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Instant, </a:t>
            </a:r>
          </a:p>
          <a:p>
            <a:r>
              <a:rPr lang="en-US" sz="1300" b="1" dirty="0" smtClean="0"/>
              <a:t>on-page calculations</a:t>
            </a:r>
            <a:endParaRPr lang="en-US" sz="13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4842509" y="1204780"/>
            <a:ext cx="2709333" cy="4302003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1551936" y="1204780"/>
            <a:ext cx="2709333" cy="4302003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4" name="Picture 63" descr="Mobile-App-SS-14-49-37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"/>
          <a:stretch/>
        </p:blipFill>
        <p:spPr>
          <a:xfrm>
            <a:off x="5114393" y="1663799"/>
            <a:ext cx="2165565" cy="3383964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21795" y="1640370"/>
            <a:ext cx="11666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Automatic day and date stamp</a:t>
            </a:r>
            <a:endParaRPr lang="en-US" sz="13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21795" y="3471246"/>
            <a:ext cx="11666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Drop-down menu or pre-filled fields</a:t>
            </a:r>
            <a:endParaRPr lang="en-US" sz="13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21795" y="2769248"/>
            <a:ext cx="959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Lookup tables</a:t>
            </a:r>
            <a:endParaRPr lang="en-US" sz="130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813389" y="4306539"/>
            <a:ext cx="1014759" cy="4199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813389" y="3471246"/>
            <a:ext cx="1014759" cy="4199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813389" y="2179707"/>
            <a:ext cx="1014759" cy="41990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52" y="1965255"/>
            <a:ext cx="1150335" cy="47600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163122" y="3427714"/>
            <a:ext cx="1150335" cy="47600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19016" flipV="1">
            <a:off x="1262752" y="4883099"/>
            <a:ext cx="1014759" cy="41990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118838" y="2587087"/>
            <a:ext cx="1150335" cy="476001"/>
          </a:xfrm>
          <a:prstGeom prst="rect">
            <a:avLst/>
          </a:prstGeom>
        </p:spPr>
      </p:pic>
      <p:pic>
        <p:nvPicPr>
          <p:cNvPr id="26" name="Picture 2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546" y="1663799"/>
            <a:ext cx="2284935" cy="33839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9026" y="4623222"/>
            <a:ext cx="2184351" cy="4245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7" name="Picture 66" descr="Screen Shot 2015-02-23 at 4.00.37 P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246" y="4634940"/>
            <a:ext cx="563517" cy="41282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614" y="4553387"/>
            <a:ext cx="1014759" cy="41990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38552" y="5862958"/>
            <a:ext cx="284936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PLUS swipe-less credit-card payment, barcode &amp; NFC reading, dispatch and tracking, and more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367849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736117" y="1124147"/>
            <a:ext cx="1762576" cy="2455494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4941"/>
            <a:ext cx="9143999" cy="400110"/>
          </a:xfrm>
        </p:spPr>
        <p:txBody>
          <a:bodyPr/>
          <a:lstStyle/>
          <a:p>
            <a:r>
              <a:rPr lang="en-US" b="1" dirty="0" smtClean="0"/>
              <a:t>…and then into this automated data flow</a:t>
            </a:r>
            <a:endParaRPr lang="en-US" b="1" dirty="0"/>
          </a:p>
        </p:txBody>
      </p:sp>
      <p:pic>
        <p:nvPicPr>
          <p:cNvPr id="62" name="Picture 6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668" y="1322486"/>
            <a:ext cx="1531474" cy="2023515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148696" y="1344872"/>
            <a:ext cx="444731" cy="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556298" y="1124147"/>
            <a:ext cx="3878153" cy="2597527"/>
            <a:chOff x="2656977" y="1124147"/>
            <a:chExt cx="3878153" cy="2597527"/>
          </a:xfrm>
        </p:grpSpPr>
        <p:sp>
          <p:nvSpPr>
            <p:cNvPr id="33" name=" 3"/>
            <p:cNvSpPr/>
            <p:nvPr>
              <p:custDataLst>
                <p:tags r:id="rId4"/>
              </p:custDataLst>
            </p:nvPr>
          </p:nvSpPr>
          <p:spPr bwMode="gray">
            <a:xfrm rot="11501275" flipH="1" flipV="1">
              <a:off x="2656977" y="1707183"/>
              <a:ext cx="1822754" cy="1255577"/>
            </a:xfrm>
            <a:prstGeom prst="swooshArrow">
              <a:avLst>
                <a:gd name="adj1" fmla="val 27981"/>
                <a:gd name="adj2" fmla="val 3940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vert="horz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99"/>
                </a:buClr>
                <a:buSzTx/>
                <a:buFontTx/>
                <a:buNone/>
                <a:tabLst/>
                <a:defRPr/>
              </a:pPr>
              <a:endPara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11356F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pic>
          <p:nvPicPr>
            <p:cNvPr id="28" name="Picture 27" descr="pdficon_larg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7510" y="1904828"/>
              <a:ext cx="560023" cy="560023"/>
            </a:xfrm>
            <a:prstGeom prst="rect">
              <a:avLst/>
            </a:prstGeom>
            <a:noFill/>
          </p:spPr>
        </p:pic>
        <p:pic>
          <p:nvPicPr>
            <p:cNvPr id="76" name="Picture 75" descr="Screen Shot 2015-02-12 at 11.15.30 AM.png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52149" y="1566161"/>
              <a:ext cx="1682981" cy="2155513"/>
            </a:xfrm>
            <a:prstGeom prst="rect">
              <a:avLst/>
            </a:prstGeom>
            <a:ln>
              <a:solidFill>
                <a:srgbClr val="F7951E"/>
              </a:solidFill>
            </a:ln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02832" y="1124147"/>
              <a:ext cx="1745858" cy="233901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815517" y="2411097"/>
              <a:ext cx="14122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Send multiple PDFs from the form via email to anyone</a:t>
              </a:r>
              <a:endParaRPr lang="en-US" sz="1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34451" y="1566161"/>
            <a:ext cx="2547153" cy="3569092"/>
            <a:chOff x="6434451" y="1566161"/>
            <a:chExt cx="2547153" cy="3569092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11"/>
            <a:srcRect t="10175"/>
            <a:stretch/>
          </p:blipFill>
          <p:spPr>
            <a:xfrm>
              <a:off x="6434451" y="3356453"/>
              <a:ext cx="2547153" cy="1778800"/>
            </a:xfrm>
            <a:prstGeom prst="rect">
              <a:avLst/>
            </a:prstGeom>
          </p:spPr>
        </p:pic>
        <p:sp>
          <p:nvSpPr>
            <p:cNvPr id="67" name=" 3"/>
            <p:cNvSpPr/>
            <p:nvPr>
              <p:custDataLst>
                <p:tags r:id="rId3"/>
              </p:custDataLst>
            </p:nvPr>
          </p:nvSpPr>
          <p:spPr bwMode="gray">
            <a:xfrm rot="15447068" flipH="1" flipV="1">
              <a:off x="6517893" y="2240556"/>
              <a:ext cx="1666858" cy="1220836"/>
            </a:xfrm>
            <a:prstGeom prst="swooshArrow">
              <a:avLst>
                <a:gd name="adj1" fmla="val 27981"/>
                <a:gd name="adj2" fmla="val 3940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vert="horz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99"/>
                </a:buClr>
                <a:buSzTx/>
                <a:buFontTx/>
                <a:buNone/>
                <a:tabLst/>
                <a:defRPr/>
              </a:pPr>
              <a:endPara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11356F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067907" y="1566161"/>
              <a:ext cx="182580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Track workers and activities through the mobile device in real time 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84861" y="5033544"/>
            <a:ext cx="5096744" cy="1580853"/>
            <a:chOff x="3884861" y="5033544"/>
            <a:chExt cx="5096744" cy="1580853"/>
          </a:xfrm>
        </p:grpSpPr>
        <p:pic>
          <p:nvPicPr>
            <p:cNvPr id="34" name="Picture 33" descr="Screen Shot 2015-02-06 at 3.52.24 PM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861" y="5164043"/>
              <a:ext cx="2064618" cy="1300270"/>
            </a:xfrm>
            <a:prstGeom prst="rect">
              <a:avLst/>
            </a:prstGeom>
          </p:spPr>
        </p:pic>
        <p:sp>
          <p:nvSpPr>
            <p:cNvPr id="25" name=" 3"/>
            <p:cNvSpPr/>
            <p:nvPr>
              <p:custDataLst>
                <p:tags r:id="rId2"/>
              </p:custDataLst>
            </p:nvPr>
          </p:nvSpPr>
          <p:spPr bwMode="gray">
            <a:xfrm flipH="1" flipV="1">
              <a:off x="5695913" y="5033544"/>
              <a:ext cx="1666858" cy="1220836"/>
            </a:xfrm>
            <a:prstGeom prst="swooshArrow">
              <a:avLst>
                <a:gd name="adj1" fmla="val 27981"/>
                <a:gd name="adj2" fmla="val 3940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vert="horz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99"/>
                </a:buClr>
                <a:buSzTx/>
                <a:buFontTx/>
                <a:buNone/>
                <a:tabLst/>
                <a:defRPr/>
              </a:pPr>
              <a:endPara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11356F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pic>
          <p:nvPicPr>
            <p:cNvPr id="3" name="Picture 2" descr="imgres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4394" y="5540334"/>
              <a:ext cx="560022" cy="54768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854417" y="5444846"/>
              <a:ext cx="212718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Access forms data through our Web Dashboard; bring data directly into Excel spreadsheets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5206" y="4045847"/>
            <a:ext cx="2900289" cy="2506995"/>
            <a:chOff x="655206" y="4045847"/>
            <a:chExt cx="2900289" cy="2506995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55206" y="4045847"/>
              <a:ext cx="2059632" cy="1447572"/>
            </a:xfrm>
            <a:prstGeom prst="rect">
              <a:avLst/>
            </a:prstGeom>
          </p:spPr>
        </p:pic>
        <p:sp>
          <p:nvSpPr>
            <p:cNvPr id="29" name=" 3"/>
            <p:cNvSpPr/>
            <p:nvPr>
              <p:custDataLst>
                <p:tags r:id="rId1"/>
              </p:custDataLst>
            </p:nvPr>
          </p:nvSpPr>
          <p:spPr bwMode="gray">
            <a:xfrm rot="3189057" flipH="1" flipV="1">
              <a:off x="2307921" y="5248090"/>
              <a:ext cx="1497629" cy="997518"/>
            </a:xfrm>
            <a:prstGeom prst="swooshArrow">
              <a:avLst>
                <a:gd name="adj1" fmla="val 27981"/>
                <a:gd name="adj2" fmla="val 3940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vert="horz" anchor="ctr"/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99"/>
                </a:buClr>
                <a:buSzTx/>
                <a:buFontTx/>
                <a:buNone/>
                <a:tabLst/>
                <a:defRPr/>
              </a:pPr>
              <a:endParaRPr kumimoji="0" lang="en-US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11356F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6118" y="5814178"/>
              <a:ext cx="19787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Bring data directly to and from your existing backend systems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625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364941"/>
            <a:ext cx="9143999" cy="400110"/>
          </a:xfrm>
        </p:spPr>
        <p:txBody>
          <a:bodyPr/>
          <a:lstStyle/>
          <a:p>
            <a:r>
              <a:rPr lang="en-US" b="1" dirty="0" smtClean="0">
                <a:latin typeface="Proxima Nova Soft Regular"/>
                <a:cs typeface="Proxima Nova Soft Regular"/>
              </a:rPr>
              <a:t>doForms is very affordable</a:t>
            </a:r>
            <a:endParaRPr lang="en-US" b="1" dirty="0">
              <a:latin typeface="Proxima Nova Soft Regular"/>
              <a:cs typeface="Proxima Nova Soft Regular"/>
            </a:endParaRPr>
          </a:p>
        </p:txBody>
      </p:sp>
      <p:sp>
        <p:nvSpPr>
          <p:cNvPr id="12" name="object 20"/>
          <p:cNvSpPr/>
          <p:nvPr/>
        </p:nvSpPr>
        <p:spPr>
          <a:xfrm>
            <a:off x="-4516" y="7022255"/>
            <a:ext cx="9446895" cy="0"/>
          </a:xfrm>
          <a:custGeom>
            <a:avLst/>
            <a:gdLst/>
            <a:ahLst/>
            <a:cxnLst/>
            <a:rect l="l" t="t" r="r" b="b"/>
            <a:pathLst>
              <a:path w="9446895">
                <a:moveTo>
                  <a:pt x="0" y="0"/>
                </a:moveTo>
                <a:lnTo>
                  <a:pt x="9446552" y="0"/>
                </a:lnTo>
              </a:path>
            </a:pathLst>
          </a:custGeom>
          <a:ln w="9525">
            <a:solidFill>
              <a:srgbClr val="3765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1032881" y="1454489"/>
            <a:ext cx="94932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4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Professional</a:t>
            </a:r>
            <a:endParaRPr sz="130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361042" y="1463047"/>
            <a:ext cx="388937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46935" algn="l"/>
              </a:tabLst>
            </a:pPr>
            <a:r>
              <a:rPr sz="1300" b="1" spc="-5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300" b="1" spc="-4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Back-Office</a:t>
            </a:r>
            <a:r>
              <a:rPr sz="1300" b="1" spc="-8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Integration</a:t>
            </a:r>
            <a:endParaRPr sz="13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424338" y="976645"/>
            <a:ext cx="2450084" cy="343535"/>
          </a:xfrm>
          <a:prstGeom prst="rect">
            <a:avLst/>
          </a:prstGeom>
          <a:solidFill>
            <a:srgbClr val="E75525"/>
          </a:solidFill>
        </p:spPr>
        <p:txBody>
          <a:bodyPr vert="horz" wrap="square" lIns="0" tIns="41910" rIns="0" bIns="0" rtlCol="0">
            <a:spAutoFit/>
          </a:bodyPr>
          <a:lstStyle/>
          <a:p>
            <a:pPr marR="92710" algn="ctr">
              <a:lnSpc>
                <a:spcPct val="100000"/>
              </a:lnSpc>
              <a:spcBef>
                <a:spcPts val="330"/>
              </a:spcBef>
            </a:pPr>
            <a:r>
              <a:rPr sz="1500" b="1" spc="-40" dirty="0">
                <a:solidFill>
                  <a:srgbClr val="FFFFFF"/>
                </a:solidFill>
                <a:latin typeface="Arial"/>
                <a:cs typeface="Arial"/>
              </a:rPr>
              <a:t>Core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543591" y="2766334"/>
            <a:ext cx="64325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0" dirty="0">
                <a:solidFill>
                  <a:srgbClr val="5A5458"/>
                </a:solidFill>
                <a:latin typeface="Arial"/>
                <a:cs typeface="Arial"/>
              </a:rPr>
              <a:t>Includes: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543591" y="3093954"/>
            <a:ext cx="1790700" cy="3039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165" marR="81280" indent="-164465">
              <a:lnSpc>
                <a:spcPct val="120400"/>
              </a:lnSpc>
              <a:buClr>
                <a:srgbClr val="E75525"/>
              </a:buClr>
              <a:buChar char="•"/>
              <a:tabLst>
                <a:tab pos="177800" algn="l"/>
              </a:tabLst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Mobile app for iPhone</a:t>
            </a:r>
            <a:r>
              <a:rPr sz="750" baseline="33333" dirty="0">
                <a:solidFill>
                  <a:srgbClr val="5A5458"/>
                </a:solidFill>
                <a:latin typeface="Helvetica Light"/>
                <a:cs typeface="Helvetica Light"/>
              </a:rPr>
              <a:t>®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,</a:t>
            </a:r>
            <a:r>
              <a:rPr sz="900" spc="-6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iPad</a:t>
            </a:r>
            <a:r>
              <a:rPr sz="750" baseline="33333" dirty="0">
                <a:solidFill>
                  <a:srgbClr val="5A5458"/>
                </a:solidFill>
                <a:latin typeface="Helvetica Light"/>
                <a:cs typeface="Helvetica Light"/>
              </a:rPr>
              <a:t>® 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and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Android™</a:t>
            </a:r>
            <a:endParaRPr sz="900" dirty="0">
              <a:latin typeface="Helvetica Light"/>
              <a:cs typeface="Helvetica Light"/>
            </a:endParaRPr>
          </a:p>
          <a:p>
            <a:pPr marL="177165" marR="5080" indent="-164465">
              <a:lnSpc>
                <a:spcPct val="120400"/>
              </a:lnSpc>
              <a:spcBef>
                <a:spcPts val="500"/>
              </a:spcBef>
              <a:buClr>
                <a:srgbClr val="E75525"/>
              </a:buClr>
              <a:buChar char="•"/>
              <a:tabLst>
                <a:tab pos="177800" algn="l"/>
              </a:tabLst>
            </a:pPr>
            <a:r>
              <a:rPr sz="900" spc="-5" dirty="0">
                <a:solidFill>
                  <a:srgbClr val="5A5458"/>
                </a:solidFill>
                <a:latin typeface="Helvetica Light"/>
                <a:cs typeface="Helvetica Light"/>
              </a:rPr>
              <a:t>Web app for desktops,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spc="-5" dirty="0">
                <a:solidFill>
                  <a:srgbClr val="5A5458"/>
                </a:solidFill>
                <a:latin typeface="Helvetica Light"/>
                <a:cs typeface="Helvetica Light"/>
              </a:rPr>
              <a:t>laptops, 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and Windows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devices</a:t>
            </a:r>
            <a:endParaRPr sz="900" dirty="0">
              <a:latin typeface="Helvetica Light"/>
              <a:cs typeface="Helvetica Light"/>
            </a:endParaRPr>
          </a:p>
          <a:p>
            <a:pPr marL="177165" marR="86360" indent="-164465">
              <a:lnSpc>
                <a:spcPct val="120400"/>
              </a:lnSpc>
              <a:spcBef>
                <a:spcPts val="500"/>
              </a:spcBef>
              <a:buClr>
                <a:srgbClr val="E75525"/>
              </a:buClr>
              <a:buChar char="•"/>
              <a:tabLst>
                <a:tab pos="177800" algn="l"/>
              </a:tabLst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Web portal for building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forms,  managing users and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data</a:t>
            </a:r>
            <a:endParaRPr sz="900" dirty="0">
              <a:latin typeface="Helvetica Light"/>
              <a:cs typeface="Helvetica Light"/>
            </a:endParaRPr>
          </a:p>
          <a:p>
            <a:pPr marL="177165" marR="22860" indent="-164465">
              <a:lnSpc>
                <a:spcPct val="120400"/>
              </a:lnSpc>
              <a:spcBef>
                <a:spcPts val="500"/>
              </a:spcBef>
              <a:buClr>
                <a:srgbClr val="E75525"/>
              </a:buClr>
              <a:buChar char="•"/>
              <a:tabLst>
                <a:tab pos="177800" algn="l"/>
              </a:tabLst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Automated PDFs to multiple  people in multiple formats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from  the same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form</a:t>
            </a:r>
            <a:endParaRPr sz="900" dirty="0">
              <a:latin typeface="Helvetica Light"/>
              <a:cs typeface="Helvetica Light"/>
            </a:endParaRPr>
          </a:p>
          <a:p>
            <a:pPr marL="177165" indent="-164465">
              <a:lnSpc>
                <a:spcPct val="100000"/>
              </a:lnSpc>
              <a:spcBef>
                <a:spcPts val="720"/>
              </a:spcBef>
              <a:buClr>
                <a:srgbClr val="E75525"/>
              </a:buClr>
              <a:buChar char="•"/>
              <a:tabLst>
                <a:tab pos="177800" algn="l"/>
              </a:tabLst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Unlimited forms per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accounts</a:t>
            </a:r>
            <a:endParaRPr sz="900" dirty="0">
              <a:latin typeface="Helvetica Light"/>
              <a:cs typeface="Helvetica Light"/>
            </a:endParaRPr>
          </a:p>
          <a:p>
            <a:pPr marL="177165" marR="86360" indent="-164465">
              <a:lnSpc>
                <a:spcPct val="120400"/>
              </a:lnSpc>
              <a:spcBef>
                <a:spcPts val="500"/>
              </a:spcBef>
              <a:buClr>
                <a:srgbClr val="E75525"/>
              </a:buClr>
              <a:buChar char="•"/>
              <a:tabLst>
                <a:tab pos="177800" algn="l"/>
              </a:tabLst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Export data from the portal,  download using web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services  and Excel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plug-in</a:t>
            </a:r>
            <a:endParaRPr sz="900" dirty="0">
              <a:latin typeface="Helvetica Light"/>
              <a:cs typeface="Helvetica Light"/>
            </a:endParaRPr>
          </a:p>
          <a:p>
            <a:pPr marL="177165" marR="105410" indent="-164465">
              <a:lnSpc>
                <a:spcPct val="120400"/>
              </a:lnSpc>
              <a:spcBef>
                <a:spcPts val="500"/>
              </a:spcBef>
              <a:buClr>
                <a:srgbClr val="E75525"/>
              </a:buClr>
              <a:buChar char="•"/>
              <a:tabLst>
                <a:tab pos="177800" algn="l"/>
              </a:tabLst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Embed forms in emails,  websites, or any medium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that  supports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hyperlinks</a:t>
            </a:r>
            <a:endParaRPr sz="900" dirty="0">
              <a:latin typeface="Helvetica Light"/>
              <a:cs typeface="Helvetica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65820" y="2766334"/>
            <a:ext cx="64325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0" dirty="0">
                <a:solidFill>
                  <a:srgbClr val="5A5458"/>
                </a:solidFill>
                <a:latin typeface="Arial"/>
                <a:cs typeface="Arial"/>
              </a:rPr>
              <a:t>Includes: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65820" y="3121934"/>
            <a:ext cx="130873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E75525"/>
                </a:solidFill>
                <a:latin typeface="Helvetica Light"/>
                <a:cs typeface="Helvetica Light"/>
              </a:rPr>
              <a:t>•  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Real-time</a:t>
            </a:r>
            <a:r>
              <a:rPr sz="900" spc="-5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dispatching</a:t>
            </a:r>
            <a:endParaRPr sz="900">
              <a:latin typeface="Helvetica Light"/>
              <a:cs typeface="Helvetica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65820" y="3350534"/>
            <a:ext cx="1683385" cy="1004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165" indent="-164465">
              <a:lnSpc>
                <a:spcPct val="100000"/>
              </a:lnSpc>
              <a:buClr>
                <a:srgbClr val="E75525"/>
              </a:buClr>
              <a:buChar char="•"/>
              <a:tabLst>
                <a:tab pos="177800" algn="l"/>
              </a:tabLst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GPS tracking (requires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WAN)</a:t>
            </a:r>
            <a:endParaRPr sz="900">
              <a:latin typeface="Helvetica Light"/>
              <a:cs typeface="Helvetica Light"/>
            </a:endParaRPr>
          </a:p>
          <a:p>
            <a:pPr marL="177165" indent="-164465">
              <a:lnSpc>
                <a:spcPct val="100000"/>
              </a:lnSpc>
              <a:spcBef>
                <a:spcPts val="720"/>
              </a:spcBef>
              <a:buClr>
                <a:srgbClr val="E75525"/>
              </a:buClr>
              <a:buChar char="•"/>
              <a:tabLst>
                <a:tab pos="177800" algn="l"/>
              </a:tabLst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Form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retrieval</a:t>
            </a:r>
            <a:endParaRPr sz="900">
              <a:latin typeface="Helvetica Light"/>
              <a:cs typeface="Helvetica Light"/>
            </a:endParaRPr>
          </a:p>
          <a:p>
            <a:pPr marL="177165" indent="-164465">
              <a:lnSpc>
                <a:spcPct val="100000"/>
              </a:lnSpc>
              <a:spcBef>
                <a:spcPts val="720"/>
              </a:spcBef>
              <a:buClr>
                <a:srgbClr val="E75525"/>
              </a:buClr>
              <a:buChar char="•"/>
              <a:tabLst>
                <a:tab pos="177800" algn="l"/>
              </a:tabLst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Form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forwarding</a:t>
            </a:r>
            <a:endParaRPr sz="900">
              <a:latin typeface="Helvetica Light"/>
              <a:cs typeface="Helvetica Light"/>
            </a:endParaRPr>
          </a:p>
          <a:p>
            <a:pPr marL="177165" marR="418465" indent="-164465">
              <a:lnSpc>
                <a:spcPct val="120400"/>
              </a:lnSpc>
              <a:spcBef>
                <a:spcPts val="500"/>
              </a:spcBef>
              <a:buClr>
                <a:srgbClr val="E75525"/>
              </a:buClr>
              <a:buChar char="•"/>
              <a:tabLst>
                <a:tab pos="177800" algn="l"/>
              </a:tabLst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Unlimited</a:t>
            </a:r>
            <a:r>
              <a:rPr sz="900" spc="-95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dispatches  per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account</a:t>
            </a:r>
            <a:endParaRPr sz="900">
              <a:latin typeface="Helvetica Light"/>
              <a:cs typeface="Helvetica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65820" y="4430034"/>
            <a:ext cx="146113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E75525"/>
                </a:solidFill>
                <a:latin typeface="Helvetica Light"/>
                <a:cs typeface="Helvetica Light"/>
              </a:rPr>
              <a:t>•  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Real-time status</a:t>
            </a:r>
            <a:r>
              <a:rPr sz="900" spc="-5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updates</a:t>
            </a:r>
            <a:endParaRPr sz="900">
              <a:latin typeface="Helvetica Light"/>
              <a:cs typeface="Helvetica Light"/>
            </a:endParaRPr>
          </a:p>
          <a:p>
            <a:pPr marL="177165" indent="-164465">
              <a:lnSpc>
                <a:spcPct val="100000"/>
              </a:lnSpc>
              <a:spcBef>
                <a:spcPts val="720"/>
              </a:spcBef>
              <a:buClr>
                <a:srgbClr val="E75525"/>
              </a:buClr>
              <a:buChar char="•"/>
              <a:tabLst>
                <a:tab pos="177800" algn="l"/>
              </a:tabLst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Schedule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assignments</a:t>
            </a:r>
            <a:endParaRPr sz="900">
              <a:latin typeface="Helvetica Light"/>
              <a:cs typeface="Helvetica Light"/>
            </a:endParaRPr>
          </a:p>
        </p:txBody>
      </p:sp>
      <p:sp>
        <p:nvSpPr>
          <p:cNvPr id="18" name="object 17"/>
          <p:cNvSpPr txBox="1"/>
          <p:nvPr/>
        </p:nvSpPr>
        <p:spPr>
          <a:xfrm>
            <a:off x="6354448" y="2766334"/>
            <a:ext cx="64325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0" dirty="0">
                <a:solidFill>
                  <a:srgbClr val="5A5458"/>
                </a:solidFill>
                <a:latin typeface="Arial"/>
                <a:cs typeface="Arial"/>
              </a:rPr>
              <a:t>Includes: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8"/>
          <p:cNvSpPr txBox="1"/>
          <p:nvPr/>
        </p:nvSpPr>
        <p:spPr>
          <a:xfrm>
            <a:off x="6354448" y="3121934"/>
            <a:ext cx="2300814" cy="3519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165" indent="-164465">
              <a:lnSpc>
                <a:spcPct val="100000"/>
              </a:lnSpc>
              <a:buClr>
                <a:srgbClr val="E75525"/>
              </a:buClr>
              <a:buChar char="•"/>
              <a:tabLst>
                <a:tab pos="177800" algn="l"/>
              </a:tabLst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Integration to ALL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connectors.</a:t>
            </a:r>
            <a:endParaRPr sz="900" dirty="0">
              <a:latin typeface="Helvetica Light"/>
              <a:cs typeface="Helvetica Light"/>
            </a:endParaRPr>
          </a:p>
          <a:p>
            <a:pPr marL="177165" marR="595630">
              <a:lnSpc>
                <a:spcPct val="120400"/>
              </a:lnSpc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$199 set-up fee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per  connector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applies.</a:t>
            </a:r>
            <a:endParaRPr sz="900" dirty="0">
              <a:latin typeface="Helvetica Light"/>
              <a:cs typeface="Helvetica Light"/>
            </a:endParaRPr>
          </a:p>
          <a:p>
            <a:pPr marL="177165" marR="302895" indent="-164465">
              <a:lnSpc>
                <a:spcPct val="120400"/>
              </a:lnSpc>
              <a:spcBef>
                <a:spcPts val="500"/>
              </a:spcBef>
              <a:buClr>
                <a:srgbClr val="E75525"/>
              </a:buClr>
              <a:buChar char="•"/>
              <a:tabLst>
                <a:tab pos="177800" algn="l"/>
              </a:tabLst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Database integration for: </a:t>
            </a:r>
            <a:r>
              <a:rPr sz="900" dirty="0" smtClean="0">
                <a:solidFill>
                  <a:srgbClr val="5A5458"/>
                </a:solidFill>
                <a:latin typeface="Helvetica Light"/>
                <a:cs typeface="Helvetica Light"/>
              </a:rPr>
              <a:t>Access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, MySQL, Oracle,  Sage 50 / Sage 100,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SQL  Server, Sybase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ASE</a:t>
            </a:r>
            <a:endParaRPr sz="900" dirty="0">
              <a:latin typeface="Helvetica Light"/>
              <a:cs typeface="Helvetica Light"/>
            </a:endParaRPr>
          </a:p>
          <a:p>
            <a:pPr marL="177165" marR="5080" indent="-164465">
              <a:lnSpc>
                <a:spcPct val="120400"/>
              </a:lnSpc>
              <a:spcBef>
                <a:spcPts val="500"/>
              </a:spcBef>
              <a:buClr>
                <a:srgbClr val="E75525"/>
              </a:buClr>
              <a:buChar char="•"/>
              <a:tabLst>
                <a:tab pos="177800" algn="l"/>
              </a:tabLst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Application integration for:  QuickBooks, Salesforce,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Excel,  SharePoint, Evernote,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 smtClean="0">
                <a:solidFill>
                  <a:srgbClr val="5A5458"/>
                </a:solidFill>
                <a:latin typeface="Helvetica Light"/>
                <a:cs typeface="Helvetica Light"/>
              </a:rPr>
              <a:t>doForms</a:t>
            </a:r>
            <a:r>
              <a:rPr lang="en-US" sz="900" dirty="0">
                <a:latin typeface="Helvetica Light"/>
                <a:cs typeface="Helvetica Light"/>
              </a:rPr>
              <a:t> </a:t>
            </a:r>
            <a:r>
              <a:rPr sz="900" dirty="0" smtClean="0">
                <a:solidFill>
                  <a:srgbClr val="5A5458"/>
                </a:solidFill>
                <a:latin typeface="Helvetica Light"/>
                <a:cs typeface="Helvetica Light"/>
              </a:rPr>
              <a:t>Dispatch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, Method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CRM</a:t>
            </a:r>
            <a:endParaRPr sz="900" dirty="0">
              <a:latin typeface="Helvetica Light"/>
              <a:cs typeface="Helvetica Light"/>
            </a:endParaRPr>
          </a:p>
          <a:p>
            <a:pPr marL="177165" indent="-164465">
              <a:lnSpc>
                <a:spcPct val="100000"/>
              </a:lnSpc>
              <a:spcBef>
                <a:spcPts val="720"/>
              </a:spcBef>
              <a:buClr>
                <a:srgbClr val="E75525"/>
              </a:buClr>
              <a:buChar char="•"/>
              <a:tabLst>
                <a:tab pos="177800" algn="l"/>
              </a:tabLst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Other integration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for:</a:t>
            </a:r>
            <a:endParaRPr sz="900" dirty="0">
              <a:latin typeface="Helvetica Light"/>
              <a:cs typeface="Helvetica Light"/>
            </a:endParaRPr>
          </a:p>
          <a:p>
            <a:pPr marL="177165">
              <a:lnSpc>
                <a:spcPct val="100000"/>
              </a:lnSpc>
              <a:spcBef>
                <a:spcPts val="219"/>
              </a:spcBef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SMS (Clickatell), Text / CSV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/</a:t>
            </a:r>
            <a:endParaRPr sz="900" dirty="0">
              <a:latin typeface="Helvetica Light"/>
              <a:cs typeface="Helvetica Light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  <a:tabLst>
                <a:tab pos="177165" algn="l"/>
              </a:tabLst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 	XML, ODBC, PDF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Report,  </a:t>
            </a:r>
            <a:endParaRPr sz="900" dirty="0">
              <a:latin typeface="Helvetica Light"/>
              <a:cs typeface="Helvetica Light"/>
            </a:endParaRPr>
          </a:p>
          <a:p>
            <a:pPr marL="177165">
              <a:lnSpc>
                <a:spcPct val="100000"/>
              </a:lnSpc>
              <a:spcBef>
                <a:spcPts val="219"/>
              </a:spcBef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Google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Sheets</a:t>
            </a:r>
            <a:endParaRPr sz="900" dirty="0">
              <a:latin typeface="Helvetica Light"/>
              <a:cs typeface="Helvetica Light"/>
            </a:endParaRPr>
          </a:p>
          <a:p>
            <a:pPr marL="177165" marR="525780" indent="-164465">
              <a:lnSpc>
                <a:spcPct val="120400"/>
              </a:lnSpc>
              <a:spcBef>
                <a:spcPts val="500"/>
              </a:spcBef>
              <a:buClr>
                <a:srgbClr val="E75525"/>
              </a:buClr>
              <a:buChar char="•"/>
              <a:tabLst>
                <a:tab pos="177800" algn="l"/>
              </a:tabLst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Unlimited</a:t>
            </a:r>
            <a:r>
              <a:rPr sz="900" spc="-95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downloads  per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account</a:t>
            </a:r>
            <a:endParaRPr sz="900" dirty="0">
              <a:latin typeface="Helvetica Light"/>
              <a:cs typeface="Helvetica Light"/>
            </a:endParaRPr>
          </a:p>
          <a:p>
            <a:pPr marL="177165" marR="354330" indent="-164465">
              <a:lnSpc>
                <a:spcPct val="120400"/>
              </a:lnSpc>
              <a:spcBef>
                <a:spcPts val="500"/>
              </a:spcBef>
              <a:buClr>
                <a:srgbClr val="E75525"/>
              </a:buClr>
              <a:buChar char="•"/>
              <a:tabLst>
                <a:tab pos="177800" algn="l"/>
              </a:tabLst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Multi-account</a:t>
            </a:r>
            <a:r>
              <a:rPr sz="900" spc="-95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Enterprise  options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available</a:t>
            </a:r>
            <a:endParaRPr sz="900" dirty="0">
              <a:latin typeface="Helvetica Light"/>
              <a:cs typeface="Helvetica Light"/>
            </a:endParaRPr>
          </a:p>
          <a:p>
            <a:pPr marL="177165" marR="201930" indent="-164465">
              <a:lnSpc>
                <a:spcPct val="120400"/>
              </a:lnSpc>
              <a:spcBef>
                <a:spcPts val="500"/>
              </a:spcBef>
              <a:buClr>
                <a:srgbClr val="E75525"/>
              </a:buClr>
              <a:buChar char="•"/>
              <a:tabLst>
                <a:tab pos="177800" algn="l"/>
              </a:tabLst>
            </a:pP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Enterprise pricing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available  starting at 100+</a:t>
            </a:r>
            <a:r>
              <a:rPr sz="900" spc="-100" dirty="0">
                <a:solidFill>
                  <a:srgbClr val="5A5458"/>
                </a:solidFill>
                <a:latin typeface="Helvetica Light"/>
                <a:cs typeface="Helvetica Light"/>
              </a:rPr>
              <a:t> </a:t>
            </a:r>
            <a:r>
              <a:rPr sz="900" dirty="0">
                <a:solidFill>
                  <a:srgbClr val="5A5458"/>
                </a:solidFill>
                <a:latin typeface="Helvetica Light"/>
                <a:cs typeface="Helvetica Light"/>
              </a:rPr>
              <a:t>users</a:t>
            </a:r>
            <a:endParaRPr sz="900" dirty="0">
              <a:latin typeface="Helvetica Light"/>
              <a:cs typeface="Helvetica Light"/>
            </a:endParaRPr>
          </a:p>
        </p:txBody>
      </p:sp>
      <p:sp>
        <p:nvSpPr>
          <p:cNvPr id="20" name="object 19"/>
          <p:cNvSpPr txBox="1"/>
          <p:nvPr/>
        </p:nvSpPr>
        <p:spPr>
          <a:xfrm>
            <a:off x="3627572" y="971553"/>
            <a:ext cx="5047869" cy="343535"/>
          </a:xfrm>
          <a:prstGeom prst="rect">
            <a:avLst/>
          </a:prstGeom>
          <a:solidFill>
            <a:srgbClr val="36617C"/>
          </a:solidFill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1500" b="1" spc="-55" dirty="0">
                <a:solidFill>
                  <a:srgbClr val="FFFFFF"/>
                </a:solidFill>
                <a:latin typeface="Arial"/>
                <a:cs typeface="Arial"/>
              </a:rPr>
              <a:t>Add-Ons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76803" y="1756172"/>
            <a:ext cx="1767205" cy="0"/>
          </a:xfrm>
          <a:custGeom>
            <a:avLst/>
            <a:gdLst/>
            <a:ahLst/>
            <a:cxnLst/>
            <a:rect l="l" t="t" r="r" b="b"/>
            <a:pathLst>
              <a:path w="1767204">
                <a:moveTo>
                  <a:pt x="0" y="0"/>
                </a:moveTo>
                <a:lnTo>
                  <a:pt x="1767001" y="0"/>
                </a:lnTo>
              </a:path>
            </a:pathLst>
          </a:custGeom>
          <a:ln w="12700">
            <a:solidFill>
              <a:srgbClr val="5A545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37967" y="1756172"/>
            <a:ext cx="1767205" cy="0"/>
          </a:xfrm>
          <a:custGeom>
            <a:avLst/>
            <a:gdLst/>
            <a:ahLst/>
            <a:cxnLst/>
            <a:rect l="l" t="t" r="r" b="b"/>
            <a:pathLst>
              <a:path w="1767204">
                <a:moveTo>
                  <a:pt x="0" y="0"/>
                </a:moveTo>
                <a:lnTo>
                  <a:pt x="1767001" y="0"/>
                </a:lnTo>
              </a:path>
            </a:pathLst>
          </a:custGeom>
          <a:ln w="12700">
            <a:solidFill>
              <a:srgbClr val="5A545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9287" y="1756172"/>
            <a:ext cx="1759585" cy="0"/>
          </a:xfrm>
          <a:custGeom>
            <a:avLst/>
            <a:gdLst/>
            <a:ahLst/>
            <a:cxnLst/>
            <a:rect l="l" t="t" r="r" b="b"/>
            <a:pathLst>
              <a:path w="1759585">
                <a:moveTo>
                  <a:pt x="0" y="0"/>
                </a:moveTo>
                <a:lnTo>
                  <a:pt x="1759305" y="0"/>
                </a:lnTo>
              </a:path>
            </a:pathLst>
          </a:custGeom>
          <a:ln w="12700">
            <a:solidFill>
              <a:srgbClr val="5A545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49255" y="3014240"/>
            <a:ext cx="1759585" cy="0"/>
          </a:xfrm>
          <a:custGeom>
            <a:avLst/>
            <a:gdLst/>
            <a:ahLst/>
            <a:cxnLst/>
            <a:rect l="l" t="t" r="r" b="b"/>
            <a:pathLst>
              <a:path w="1759584">
                <a:moveTo>
                  <a:pt x="0" y="0"/>
                </a:moveTo>
                <a:lnTo>
                  <a:pt x="1759305" y="0"/>
                </a:lnTo>
              </a:path>
            </a:pathLst>
          </a:custGeom>
          <a:ln w="12700">
            <a:solidFill>
              <a:srgbClr val="5A54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53910" y="3014240"/>
            <a:ext cx="1759585" cy="0"/>
          </a:xfrm>
          <a:custGeom>
            <a:avLst/>
            <a:gdLst/>
            <a:ahLst/>
            <a:cxnLst/>
            <a:rect l="l" t="t" r="r" b="b"/>
            <a:pathLst>
              <a:path w="1759585">
                <a:moveTo>
                  <a:pt x="0" y="0"/>
                </a:moveTo>
                <a:lnTo>
                  <a:pt x="1759305" y="0"/>
                </a:lnTo>
              </a:path>
            </a:pathLst>
          </a:custGeom>
          <a:ln w="12700">
            <a:solidFill>
              <a:srgbClr val="5A54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467" y="3014240"/>
            <a:ext cx="1759585" cy="0"/>
          </a:xfrm>
          <a:custGeom>
            <a:avLst/>
            <a:gdLst/>
            <a:ahLst/>
            <a:cxnLst/>
            <a:rect l="l" t="t" r="r" b="b"/>
            <a:pathLst>
              <a:path w="1759585">
                <a:moveTo>
                  <a:pt x="0" y="0"/>
                </a:moveTo>
                <a:lnTo>
                  <a:pt x="1759305" y="0"/>
                </a:lnTo>
              </a:path>
            </a:pathLst>
          </a:custGeom>
          <a:ln w="12700">
            <a:solidFill>
              <a:srgbClr val="5A54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34308" y="1813890"/>
            <a:ext cx="114617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spc="44" baseline="3055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$</a:t>
            </a:r>
            <a:r>
              <a:rPr sz="3500" b="1" spc="3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9.95</a:t>
            </a:r>
            <a:endParaRPr sz="35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900" b="1" spc="-2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per</a:t>
            </a:r>
            <a:r>
              <a:rPr sz="900" b="1" spc="-7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month/user</a:t>
            </a:r>
            <a:endParaRPr sz="9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b="1" spc="2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$8.33 </a:t>
            </a:r>
            <a:r>
              <a:rPr sz="900" b="1" spc="-1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if </a:t>
            </a:r>
            <a:r>
              <a:rPr sz="900" b="1" spc="-2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paid</a:t>
            </a:r>
            <a:r>
              <a:rPr sz="900" b="1" spc="-13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annually</a:t>
            </a:r>
            <a:endParaRPr sz="9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09530" y="1813890"/>
            <a:ext cx="1390015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44" baseline="20833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add</a:t>
            </a:r>
            <a:r>
              <a:rPr sz="1800" b="1" spc="262" baseline="20833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3000" spc="44" baseline="3055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$</a:t>
            </a:r>
            <a:r>
              <a:rPr sz="3500" b="1" spc="3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5.00</a:t>
            </a:r>
            <a:endParaRPr sz="35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192405" algn="ctr">
              <a:lnSpc>
                <a:spcPct val="100000"/>
              </a:lnSpc>
              <a:spcBef>
                <a:spcPts val="235"/>
              </a:spcBef>
            </a:pPr>
            <a:r>
              <a:rPr sz="900" b="1" spc="-2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per</a:t>
            </a:r>
            <a:r>
              <a:rPr sz="900" b="1" spc="-7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month/user</a:t>
            </a:r>
            <a:endParaRPr sz="9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192405" algn="ctr">
              <a:lnSpc>
                <a:spcPct val="100000"/>
              </a:lnSpc>
            </a:pPr>
            <a:r>
              <a:rPr sz="900" b="1" spc="-2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$4.16 </a:t>
            </a:r>
            <a:r>
              <a:rPr sz="900" b="1" spc="-1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if </a:t>
            </a:r>
            <a:r>
              <a:rPr sz="900" b="1" spc="-2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paid</a:t>
            </a:r>
            <a:r>
              <a:rPr sz="900" b="1" spc="-7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annually</a:t>
            </a:r>
            <a:endParaRPr sz="900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object 29"/>
          <p:cNvSpPr txBox="1"/>
          <p:nvPr/>
        </p:nvSpPr>
        <p:spPr>
          <a:xfrm>
            <a:off x="6578456" y="1813890"/>
            <a:ext cx="1374140" cy="855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44" baseline="20833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add</a:t>
            </a:r>
            <a:r>
              <a:rPr sz="1800" b="1" spc="75" baseline="20833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3000" spc="44" baseline="3055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$</a:t>
            </a:r>
            <a:r>
              <a:rPr sz="3500" b="1" spc="3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5.00</a:t>
            </a:r>
            <a:endParaRPr sz="350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189865" algn="ctr">
              <a:lnSpc>
                <a:spcPct val="100000"/>
              </a:lnSpc>
              <a:spcBef>
                <a:spcPts val="235"/>
              </a:spcBef>
            </a:pPr>
            <a:r>
              <a:rPr sz="900" b="1" spc="-2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per</a:t>
            </a:r>
            <a:r>
              <a:rPr sz="900" b="1" spc="-70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month/user</a:t>
            </a:r>
            <a:endParaRPr sz="90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189865" algn="ctr">
              <a:lnSpc>
                <a:spcPct val="100000"/>
              </a:lnSpc>
            </a:pPr>
            <a:r>
              <a:rPr sz="900" b="1" spc="-2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$4.16 </a:t>
            </a:r>
            <a:r>
              <a:rPr sz="900" b="1" spc="-1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if </a:t>
            </a:r>
            <a:r>
              <a:rPr sz="900" b="1" spc="-2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paid</a:t>
            </a:r>
            <a:r>
              <a:rPr sz="900" b="1" spc="-7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900" b="1" spc="-25" dirty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annually</a:t>
            </a:r>
            <a:endParaRPr sz="90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047" y="1320180"/>
            <a:ext cx="2431796" cy="5404837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205177" y="1320180"/>
            <a:ext cx="2470263" cy="5404837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631827" y="1320180"/>
            <a:ext cx="2450084" cy="5404837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59403" y="1416880"/>
            <a:ext cx="167711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spc="-40" dirty="0">
                <a:solidFill>
                  <a:schemeClr val="tx1">
                    <a:lumMod val="75000"/>
                  </a:schemeClr>
                </a:solidFill>
                <a:cs typeface="Arial"/>
              </a:rPr>
              <a:t>Dispatch</a:t>
            </a:r>
            <a:r>
              <a:rPr lang="en-US" sz="1300" b="1" spc="-20" dirty="0">
                <a:solidFill>
                  <a:schemeClr val="tx1">
                    <a:lumMod val="75000"/>
                  </a:schemeClr>
                </a:solidFill>
                <a:cs typeface="Arial"/>
              </a:rPr>
              <a:t> </a:t>
            </a:r>
            <a:r>
              <a:rPr lang="en-US" sz="1300" b="1" spc="-100" dirty="0">
                <a:solidFill>
                  <a:schemeClr val="tx1">
                    <a:lumMod val="75000"/>
                  </a:schemeClr>
                </a:solidFill>
                <a:cs typeface="Arial"/>
              </a:rPr>
              <a:t>&amp;</a:t>
            </a:r>
            <a:r>
              <a:rPr lang="en-US" sz="1300" b="1" spc="-20" dirty="0">
                <a:solidFill>
                  <a:schemeClr val="tx1">
                    <a:lumMod val="75000"/>
                  </a:schemeClr>
                </a:solidFill>
                <a:cs typeface="Arial"/>
              </a:rPr>
              <a:t> </a:t>
            </a:r>
            <a:r>
              <a:rPr lang="en-US" sz="1300" b="1" spc="-50" dirty="0">
                <a:solidFill>
                  <a:schemeClr val="tx1">
                    <a:lumMod val="75000"/>
                  </a:schemeClr>
                </a:solidFill>
                <a:cs typeface="Arial"/>
              </a:rPr>
              <a:t>Tracking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5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99" y="364941"/>
            <a:ext cx="8789164" cy="800219"/>
          </a:xfrm>
        </p:spPr>
        <p:txBody>
          <a:bodyPr/>
          <a:lstStyle/>
          <a:p>
            <a:r>
              <a:rPr lang="en-US" b="1" dirty="0" smtClean="0">
                <a:latin typeface="Proxima Nova Soft Medium"/>
                <a:cs typeface="Proxima Nova Soft Medium"/>
              </a:rPr>
              <a:t>You can try it risk-free – </a:t>
            </a:r>
            <a:br>
              <a:rPr lang="en-US" b="1" dirty="0" smtClean="0">
                <a:latin typeface="Proxima Nova Soft Medium"/>
                <a:cs typeface="Proxima Nova Soft Medium"/>
              </a:rPr>
            </a:br>
            <a:r>
              <a:rPr lang="en-US" b="1" dirty="0" smtClean="0">
                <a:latin typeface="Proxima Nova Soft Medium"/>
                <a:cs typeface="Proxima Nova Soft Medium"/>
              </a:rPr>
              <a:t>and doForms will build your first form free!</a:t>
            </a:r>
            <a:endParaRPr lang="en-US" b="1" dirty="0">
              <a:latin typeface="Proxima Nova Soft Medium"/>
              <a:cs typeface="Proxima Nova Soft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8378" y="1586183"/>
            <a:ext cx="35391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 your rep a 1- to 2-page paper form you’re currently using…</a:t>
            </a:r>
          </a:p>
          <a:p>
            <a:endParaRPr lang="en-US" sz="2000" dirty="0"/>
          </a:p>
          <a:p>
            <a:r>
              <a:rPr lang="en-US" sz="2000" dirty="0" smtClean="0"/>
              <a:t>doForms will create a branded custom 1-2 page form within 24 hours…</a:t>
            </a:r>
          </a:p>
          <a:p>
            <a:endParaRPr lang="en-US" sz="2000" dirty="0"/>
          </a:p>
          <a:p>
            <a:r>
              <a:rPr lang="en-US" sz="2000" dirty="0" smtClean="0"/>
              <a:t> …put it in a free one-month trial account and demo it to you, then let you use it in the field…</a:t>
            </a:r>
          </a:p>
          <a:p>
            <a:endParaRPr lang="en-US" sz="2000" dirty="0"/>
          </a:p>
          <a:p>
            <a:r>
              <a:rPr lang="en-US" sz="2000" dirty="0" smtClean="0"/>
              <a:t>…so you can see the power and ease of doForms for yourself.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18945" y="1586183"/>
            <a:ext cx="3741088" cy="5011889"/>
            <a:chOff x="227582" y="1350649"/>
            <a:chExt cx="3869267" cy="5461000"/>
          </a:xfrm>
        </p:grpSpPr>
        <p:sp>
          <p:nvSpPr>
            <p:cNvPr id="7" name="Rectangle 6"/>
            <p:cNvSpPr/>
            <p:nvPr/>
          </p:nvSpPr>
          <p:spPr>
            <a:xfrm>
              <a:off x="227582" y="1350649"/>
              <a:ext cx="3869267" cy="5461000"/>
            </a:xfrm>
            <a:prstGeom prst="rect">
              <a:avLst/>
            </a:prstGeom>
            <a:solidFill>
              <a:schemeClr val="accent4">
                <a:tint val="100000"/>
                <a:shade val="100000"/>
                <a:satMod val="13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564" y="1588945"/>
              <a:ext cx="3353818" cy="4966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309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86085" y="4094328"/>
            <a:ext cx="7202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Visit </a:t>
            </a:r>
            <a:r>
              <a:rPr lang="en-US" sz="2800" dirty="0" smtClean="0">
                <a:hlinkClick r:id="rId2"/>
              </a:rPr>
              <a:t>www.doforms.com</a:t>
            </a:r>
            <a:r>
              <a:rPr lang="en-US" sz="2800" dirty="0" smtClean="0"/>
              <a:t> for more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99891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lSY39oxU.VVfO3ijW5Y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lSY39oxU.VVfO3ijW5Y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lSY39oxU.VVfO3ijW5Y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lSY39oxU.VVfO3ijW5YQ"/>
</p:tagLst>
</file>

<file path=ppt/theme/theme1.xml><?xml version="1.0" encoding="utf-8"?>
<a:theme xmlns:a="http://schemas.openxmlformats.org/drawingml/2006/main" name="1_Office Theme">
  <a:themeElements>
    <a:clrScheme name="DF-CP">
      <a:dk1>
        <a:srgbClr val="6C6C6C"/>
      </a:dk1>
      <a:lt1>
        <a:sysClr val="window" lastClr="FFFFFF"/>
      </a:lt1>
      <a:dk2>
        <a:srgbClr val="6C6C6C"/>
      </a:dk2>
      <a:lt2>
        <a:srgbClr val="FFFFFF"/>
      </a:lt2>
      <a:accent1>
        <a:srgbClr val="2A4E69"/>
      </a:accent1>
      <a:accent2>
        <a:srgbClr val="DB3D1C"/>
      </a:accent2>
      <a:accent3>
        <a:srgbClr val="135380"/>
      </a:accent3>
      <a:accent4>
        <a:srgbClr val="434448"/>
      </a:accent4>
      <a:accent5>
        <a:srgbClr val="878887"/>
      </a:accent5>
      <a:accent6>
        <a:srgbClr val="1C2832"/>
      </a:accent6>
      <a:hlink>
        <a:srgbClr val="135380"/>
      </a:hlink>
      <a:folHlink>
        <a:srgbClr val="1350B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DF-CP">
      <a:dk1>
        <a:srgbClr val="6C6C6C"/>
      </a:dk1>
      <a:lt1>
        <a:sysClr val="window" lastClr="FFFFFF"/>
      </a:lt1>
      <a:dk2>
        <a:srgbClr val="6C6C6C"/>
      </a:dk2>
      <a:lt2>
        <a:srgbClr val="FFFFFF"/>
      </a:lt2>
      <a:accent1>
        <a:srgbClr val="2A4E69"/>
      </a:accent1>
      <a:accent2>
        <a:srgbClr val="DB3D1C"/>
      </a:accent2>
      <a:accent3>
        <a:srgbClr val="135380"/>
      </a:accent3>
      <a:accent4>
        <a:srgbClr val="434448"/>
      </a:accent4>
      <a:accent5>
        <a:srgbClr val="878887"/>
      </a:accent5>
      <a:accent6>
        <a:srgbClr val="1C2832"/>
      </a:accent6>
      <a:hlink>
        <a:srgbClr val="135380"/>
      </a:hlink>
      <a:folHlink>
        <a:srgbClr val="1350B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14092</TotalTime>
  <Words>622</Words>
  <Application>Microsoft Macintosh PowerPoint</Application>
  <PresentationFormat>On-screen Show (4:3)</PresentationFormat>
  <Paragraphs>91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3_Office Theme</vt:lpstr>
      <vt:lpstr>PowerPoint Presentation</vt:lpstr>
      <vt:lpstr>Paper forms eat at your profits and productivity</vt:lpstr>
      <vt:lpstr>doForms gets you out from under paper</vt:lpstr>
      <vt:lpstr>doForms uses all the functionality of today’s mobile devices to turn expensive, inefficient paper forms…</vt:lpstr>
      <vt:lpstr>…into intelligent mobile forms…</vt:lpstr>
      <vt:lpstr>…and then into this automated data flow</vt:lpstr>
      <vt:lpstr>doForms is very affordable</vt:lpstr>
      <vt:lpstr>You can try it risk-free –  and doForms will build your first form free!</vt:lpstr>
      <vt:lpstr>PowerPoint Presentation</vt:lpstr>
    </vt:vector>
  </TitlesOfParts>
  <Company>QlikTech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DeChurch</dc:creator>
  <cp:lastModifiedBy>Mary Tetlow</cp:lastModifiedBy>
  <cp:revision>237</cp:revision>
  <dcterms:created xsi:type="dcterms:W3CDTF">2014-11-21T16:01:59Z</dcterms:created>
  <dcterms:modified xsi:type="dcterms:W3CDTF">2015-11-12T20:33:07Z</dcterms:modified>
</cp:coreProperties>
</file>