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0" d="100"/>
          <a:sy n="50" d="100"/>
        </p:scale>
        <p:origin x="-13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8655" t="35738" r="-5617" b="-11518"/>
          <a:stretch/>
        </p:blipFill>
        <p:spPr>
          <a:xfrm>
            <a:off x="1" y="1"/>
            <a:ext cx="2963332" cy="2980656"/>
          </a:xfrm>
          <a:prstGeom prst="rect">
            <a:avLst/>
          </a:prstGeom>
        </p:spPr>
      </p:pic>
      <p:pic>
        <p:nvPicPr>
          <p:cNvPr id="4" name="Picture 3" descr="Circles-7699Tint.png"/>
          <p:cNvPicPr>
            <a:picLocks noChangeAspect="1"/>
          </p:cNvPicPr>
          <p:nvPr/>
        </p:nvPicPr>
        <p:blipFill rotWithShape="1">
          <a:blip r:embed="rId3">
            <a:extLst>
              <a:ext uri="{28A0092B-C50C-407E-A947-70E740481C1C}">
                <a14:useLocalDpi xmlns:a14="http://schemas.microsoft.com/office/drawing/2010/main" val="0"/>
              </a:ext>
            </a:extLst>
          </a:blip>
          <a:srcRect r="23082" b="21417"/>
          <a:stretch/>
        </p:blipFill>
        <p:spPr>
          <a:xfrm>
            <a:off x="5855021" y="3425453"/>
            <a:ext cx="3288980" cy="3432548"/>
          </a:xfrm>
          <a:prstGeom prst="rect">
            <a:avLst/>
          </a:prstGeom>
        </p:spPr>
      </p:pic>
      <p:sp>
        <p:nvSpPr>
          <p:cNvPr id="5" name="Text Placeholder 4"/>
          <p:cNvSpPr>
            <a:spLocks noGrp="1"/>
          </p:cNvSpPr>
          <p:nvPr>
            <p:ph type="body" sz="quarter" idx="10" hasCustomPrompt="1"/>
          </p:nvPr>
        </p:nvSpPr>
        <p:spPr>
          <a:xfrm>
            <a:off x="618832" y="2697245"/>
            <a:ext cx="7300913" cy="433452"/>
          </a:xfrm>
          <a:prstGeom prst="rect">
            <a:avLst/>
          </a:prstGeom>
        </p:spPr>
        <p:txBody>
          <a:bodyPr vert="horz" lIns="0" tIns="0" rIns="0" bIns="0">
            <a:spAutoFit/>
          </a:bodyPr>
          <a:lstStyle>
            <a:lvl1pPr marL="0" indent="0" algn="l">
              <a:lnSpc>
                <a:spcPct val="110000"/>
              </a:lnSpc>
              <a:spcBef>
                <a:spcPts val="0"/>
              </a:spcBef>
              <a:buNone/>
              <a:defRPr sz="2600" baseline="0">
                <a:solidFill>
                  <a:srgbClr val="878887"/>
                </a:solidFill>
              </a:defRPr>
            </a:lvl1pPr>
          </a:lstStyle>
          <a:p>
            <a:pPr lvl="0"/>
            <a:r>
              <a:rPr lang="en-US" dirty="0" smtClean="0"/>
              <a:t>Presentation title here</a:t>
            </a:r>
            <a:endParaRPr lang="en-US" dirty="0"/>
          </a:p>
        </p:txBody>
      </p:sp>
      <p:sp>
        <p:nvSpPr>
          <p:cNvPr id="6" name="Text Placeholder 4"/>
          <p:cNvSpPr>
            <a:spLocks noGrp="1"/>
          </p:cNvSpPr>
          <p:nvPr>
            <p:ph type="body" sz="quarter" idx="11" hasCustomPrompt="1"/>
          </p:nvPr>
        </p:nvSpPr>
        <p:spPr>
          <a:xfrm>
            <a:off x="618832" y="3275412"/>
            <a:ext cx="7300913" cy="300082"/>
          </a:xfrm>
          <a:prstGeom prst="rect">
            <a:avLst/>
          </a:prstGeom>
        </p:spPr>
        <p:txBody>
          <a:bodyPr vert="horz" lIns="0" tIns="0" rIns="0" bIns="0">
            <a:spAutoFit/>
          </a:bodyPr>
          <a:lstStyle>
            <a:lvl1pPr marL="0" indent="0" algn="l">
              <a:lnSpc>
                <a:spcPct val="110000"/>
              </a:lnSpc>
              <a:spcBef>
                <a:spcPts val="0"/>
              </a:spcBef>
              <a:buNone/>
              <a:defRPr sz="1800" b="1" baseline="0">
                <a:solidFill>
                  <a:srgbClr val="878887"/>
                </a:solidFill>
              </a:defRPr>
            </a:lvl1pPr>
          </a:lstStyle>
          <a:p>
            <a:pPr lvl="0"/>
            <a:r>
              <a:rPr lang="en-US" dirty="0" smtClean="0"/>
              <a:t>Presentation sub-title here</a:t>
            </a:r>
            <a:endParaRPr lang="en-US" dirty="0"/>
          </a:p>
        </p:txBody>
      </p:sp>
      <p:sp>
        <p:nvSpPr>
          <p:cNvPr id="7" name="Text Placeholder 4"/>
          <p:cNvSpPr>
            <a:spLocks noGrp="1"/>
          </p:cNvSpPr>
          <p:nvPr>
            <p:ph type="body" sz="quarter" idx="12" hasCustomPrompt="1"/>
          </p:nvPr>
        </p:nvSpPr>
        <p:spPr>
          <a:xfrm>
            <a:off x="618832" y="4430078"/>
            <a:ext cx="4378300" cy="266740"/>
          </a:xfrm>
          <a:prstGeom prst="rect">
            <a:avLst/>
          </a:prstGeom>
        </p:spPr>
        <p:txBody>
          <a:bodyPr vert="horz" wrap="square" lIns="0" tIns="0" rIns="0" bIns="0">
            <a:spAutoFit/>
          </a:bodyPr>
          <a:lstStyle>
            <a:lvl1pPr marL="0" indent="0" algn="l">
              <a:lnSpc>
                <a:spcPct val="110000"/>
              </a:lnSpc>
              <a:spcBef>
                <a:spcPts val="0"/>
              </a:spcBef>
              <a:buNone/>
              <a:defRPr sz="1600" baseline="0">
                <a:solidFill>
                  <a:srgbClr val="878887"/>
                </a:solidFill>
              </a:defRPr>
            </a:lvl1pPr>
          </a:lstStyle>
          <a:p>
            <a:pPr lvl="0"/>
            <a:r>
              <a:rPr lang="en-US" dirty="0" smtClean="0"/>
              <a:t>Name of Presenter</a:t>
            </a:r>
            <a:endParaRPr lang="en-US" dirty="0"/>
          </a:p>
        </p:txBody>
      </p:sp>
      <p:sp>
        <p:nvSpPr>
          <p:cNvPr id="8" name="Text Placeholder 4"/>
          <p:cNvSpPr>
            <a:spLocks noGrp="1"/>
          </p:cNvSpPr>
          <p:nvPr>
            <p:ph type="body" sz="quarter" idx="13" hasCustomPrompt="1"/>
          </p:nvPr>
        </p:nvSpPr>
        <p:spPr>
          <a:xfrm>
            <a:off x="618832" y="4801758"/>
            <a:ext cx="4378300" cy="266740"/>
          </a:xfrm>
          <a:prstGeom prst="rect">
            <a:avLst/>
          </a:prstGeom>
        </p:spPr>
        <p:txBody>
          <a:bodyPr vert="horz" wrap="square" lIns="0" tIns="0" rIns="0" bIns="0">
            <a:spAutoFit/>
          </a:bodyPr>
          <a:lstStyle>
            <a:lvl1pPr marL="0" indent="0" algn="l">
              <a:lnSpc>
                <a:spcPct val="110000"/>
              </a:lnSpc>
              <a:spcBef>
                <a:spcPts val="0"/>
              </a:spcBef>
              <a:buNone/>
              <a:defRPr sz="1600" baseline="0">
                <a:solidFill>
                  <a:srgbClr val="878887"/>
                </a:solidFill>
              </a:defRPr>
            </a:lvl1pPr>
          </a:lstStyle>
          <a:p>
            <a:pPr lvl="0"/>
            <a:r>
              <a:rPr lang="en-US" dirty="0" smtClean="0"/>
              <a:t>00 Month, Year</a:t>
            </a:r>
            <a:endParaRPr lang="en-US" dirty="0"/>
          </a:p>
        </p:txBody>
      </p:sp>
      <p:pic>
        <p:nvPicPr>
          <p:cNvPr id="2" name="Picture 1" descr="doForms_LogoSTK-4P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286" y="613227"/>
            <a:ext cx="2140857" cy="1849700"/>
          </a:xfrm>
          <a:prstGeom prst="rect">
            <a:avLst/>
          </a:prstGeom>
        </p:spPr>
      </p:pic>
      <p:sp>
        <p:nvSpPr>
          <p:cNvPr id="11" name="Rectangle 10"/>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0" name="Rectangle 9"/>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2274975866"/>
      </p:ext>
    </p:extLst>
  </p:cSld>
  <p:clrMapOvr>
    <a:masterClrMapping/>
  </p:clrMapOvr>
  <p:timing>
    <p:tnLst>
      <p:par>
        <p:cTn xmlns:p14="http://schemas.microsoft.com/office/powerpoint/2010/mai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line &amp; Sub - Main Im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Picture Placeholder 7"/>
          <p:cNvSpPr>
            <a:spLocks noGrp="1"/>
          </p:cNvSpPr>
          <p:nvPr>
            <p:ph type="pic" sz="quarter" idx="14" hasCustomPrompt="1"/>
          </p:nvPr>
        </p:nvSpPr>
        <p:spPr>
          <a:xfrm>
            <a:off x="312848" y="1174750"/>
            <a:ext cx="8518303" cy="4431413"/>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8" name="Text Placeholder 7"/>
          <p:cNvSpPr>
            <a:spLocks noGrp="1"/>
          </p:cNvSpPr>
          <p:nvPr>
            <p:ph type="body" sz="quarter" idx="15" hasCustomPrompt="1"/>
          </p:nvPr>
        </p:nvSpPr>
        <p:spPr>
          <a:xfrm>
            <a:off x="0" y="5854700"/>
            <a:ext cx="9144000" cy="338554"/>
          </a:xfrm>
          <a:prstGeom prst="rect">
            <a:avLst/>
          </a:prstGeom>
        </p:spPr>
        <p:txBody>
          <a:bodyPr vert="horz" lIns="0" tIns="0" rIns="0" bIns="0">
            <a:spAutoFit/>
          </a:bodyPr>
          <a:lstStyle>
            <a:lvl1pPr marL="0" indent="0" algn="ctr">
              <a:buNone/>
              <a:defRPr sz="2200" b="1">
                <a:solidFill>
                  <a:srgbClr val="878887"/>
                </a:solidFill>
              </a:defRPr>
            </a:lvl1pPr>
          </a:lstStyle>
          <a:p>
            <a:pPr lvl="0"/>
            <a:r>
              <a:rPr lang="en-US" dirty="0" smtClean="0"/>
              <a:t>Sub headline here</a:t>
            </a:r>
            <a:endParaRPr lang="en-US" dirty="0"/>
          </a:p>
        </p:txBody>
      </p:sp>
      <p:sp>
        <p:nvSpPr>
          <p:cNvPr id="9"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798452021"/>
      </p:ext>
    </p:extLst>
  </p:cSld>
  <p:clrMapOvr>
    <a:masterClrMapping/>
  </p:clrMapOvr>
  <p:timing>
    <p:tnLst>
      <p:par>
        <p:cTn xmlns:p14="http://schemas.microsoft.com/office/powerpoint/2010/mai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with List Copy">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6"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7" name="Text Placeholder 13"/>
          <p:cNvSpPr>
            <a:spLocks noGrp="1"/>
          </p:cNvSpPr>
          <p:nvPr>
            <p:ph type="body" sz="quarter" idx="15" hasCustomPrompt="1"/>
          </p:nvPr>
        </p:nvSpPr>
        <p:spPr>
          <a:xfrm>
            <a:off x="465138" y="1591065"/>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8" name="Text Placeholder 8"/>
          <p:cNvSpPr>
            <a:spLocks noGrp="1"/>
          </p:cNvSpPr>
          <p:nvPr>
            <p:ph type="body" sz="quarter" idx="16" hasCustomPrompt="1"/>
          </p:nvPr>
        </p:nvSpPr>
        <p:spPr>
          <a:xfrm>
            <a:off x="465138" y="3817875"/>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9" name="Text Placeholder 13"/>
          <p:cNvSpPr>
            <a:spLocks noGrp="1"/>
          </p:cNvSpPr>
          <p:nvPr>
            <p:ph type="body" sz="quarter" idx="17" hasCustomPrompt="1"/>
          </p:nvPr>
        </p:nvSpPr>
        <p:spPr>
          <a:xfrm>
            <a:off x="465138" y="4234118"/>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11" name="Chart Placeholder 10"/>
          <p:cNvSpPr>
            <a:spLocks noGrp="1"/>
          </p:cNvSpPr>
          <p:nvPr>
            <p:ph type="chart" sz="quarter" idx="18" hasCustomPrompt="1"/>
          </p:nvPr>
        </p:nvSpPr>
        <p:spPr>
          <a:xfrm>
            <a:off x="4605338" y="1174750"/>
            <a:ext cx="4252912" cy="5016500"/>
          </a:xfrm>
          <a:prstGeom prst="rect">
            <a:avLst/>
          </a:prstGeom>
        </p:spPr>
        <p:txBody>
          <a:bodyPr vert="horz"/>
          <a:lstStyle>
            <a:lvl1pPr marL="0" indent="0" algn="ctr">
              <a:buNone/>
              <a:defRPr sz="1400">
                <a:solidFill>
                  <a:srgbClr val="878887"/>
                </a:solidFill>
              </a:defRPr>
            </a:lvl1pPr>
          </a:lstStyle>
          <a:p>
            <a:r>
              <a:rPr lang="en-US" dirty="0" smtClean="0"/>
              <a:t>Insert Chart Here</a:t>
            </a:r>
            <a:endParaRPr lang="en-US" dirty="0"/>
          </a:p>
        </p:txBody>
      </p:sp>
      <p:sp>
        <p:nvSpPr>
          <p:cNvPr id="13" name="Text Placeholder 12"/>
          <p:cNvSpPr>
            <a:spLocks noGrp="1"/>
          </p:cNvSpPr>
          <p:nvPr>
            <p:ph type="body" sz="quarter" idx="19" hasCustomPrompt="1"/>
          </p:nvPr>
        </p:nvSpPr>
        <p:spPr>
          <a:xfrm>
            <a:off x="465138" y="6391296"/>
            <a:ext cx="7330170" cy="302390"/>
          </a:xfrm>
          <a:prstGeom prst="rect">
            <a:avLst/>
          </a:prstGeom>
        </p:spPr>
        <p:txBody>
          <a:bodyPr vert="horz" wrap="square" lIns="0" tIns="0" rIns="0" bIns="0">
            <a:spAutoFit/>
          </a:bodyPr>
          <a:lstStyle>
            <a:lvl1pPr marL="0" indent="0">
              <a:lnSpc>
                <a:spcPct val="110000"/>
              </a:lnSpc>
              <a:spcBef>
                <a:spcPts val="0"/>
              </a:spcBef>
              <a:buNone/>
              <a:defRPr sz="900" baseline="0">
                <a:solidFill>
                  <a:srgbClr val="878887"/>
                </a:solidFill>
              </a:defRPr>
            </a:lvl1pPr>
          </a:lstStyle>
          <a:p>
            <a:pPr lvl="0"/>
            <a:r>
              <a:rPr lang="en-US" dirty="0" smtClean="0"/>
              <a:t>Source: Insert source copy here Et </a:t>
            </a:r>
            <a:r>
              <a:rPr lang="en-US" dirty="0" err="1" smtClean="0"/>
              <a:t>harum</a:t>
            </a:r>
            <a:r>
              <a:rPr lang="en-US" dirty="0" smtClean="0"/>
              <a:t> </a:t>
            </a:r>
            <a:r>
              <a:rPr lang="en-US" dirty="0" err="1" smtClean="0"/>
              <a:t>quidem</a:t>
            </a:r>
            <a:r>
              <a:rPr lang="en-US" dirty="0" smtClean="0"/>
              <a:t> </a:t>
            </a:r>
            <a:r>
              <a:rPr lang="en-US" dirty="0" err="1" smtClean="0"/>
              <a:t>rerum</a:t>
            </a:r>
            <a:r>
              <a:rPr lang="en-US" dirty="0" smtClean="0"/>
              <a:t> </a:t>
            </a:r>
            <a:r>
              <a:rPr lang="en-US" dirty="0" err="1" smtClean="0"/>
              <a:t>facilis</a:t>
            </a:r>
            <a:r>
              <a:rPr lang="en-US" dirty="0" smtClean="0"/>
              <a:t> </a:t>
            </a:r>
            <a:r>
              <a:rPr lang="en-US" dirty="0" err="1" smtClean="0"/>
              <a:t>est</a:t>
            </a:r>
            <a:r>
              <a:rPr lang="en-US" dirty="0" smtClean="0"/>
              <a:t> et </a:t>
            </a:r>
            <a:r>
              <a:rPr lang="en-US" dirty="0" err="1" smtClean="0"/>
              <a:t>expedita</a:t>
            </a:r>
            <a:r>
              <a:rPr lang="en-US" dirty="0" smtClean="0"/>
              <a:t> </a:t>
            </a:r>
            <a:r>
              <a:rPr lang="en-US" dirty="0" err="1" smtClean="0"/>
              <a:t>distinctio</a:t>
            </a:r>
            <a:r>
              <a:rPr lang="en-US" dirty="0" smtClean="0"/>
              <a:t>. Nam </a:t>
            </a:r>
            <a:r>
              <a:rPr lang="en-US" dirty="0" err="1" smtClean="0"/>
              <a:t>libero</a:t>
            </a:r>
            <a:r>
              <a:rPr lang="en-US" dirty="0" smtClean="0"/>
              <a:t> tempore, cum </a:t>
            </a:r>
            <a:r>
              <a:rPr lang="en-US" dirty="0" err="1" smtClean="0"/>
              <a:t>soluta</a:t>
            </a:r>
            <a:r>
              <a:rPr lang="en-US" dirty="0" smtClean="0"/>
              <a:t> </a:t>
            </a:r>
            <a:r>
              <a:rPr lang="en-US" dirty="0" err="1" smtClean="0"/>
              <a:t>nobis</a:t>
            </a:r>
            <a:r>
              <a:rPr lang="en-US" dirty="0" smtClean="0"/>
              <a:t> </a:t>
            </a:r>
            <a:r>
              <a:rPr lang="en-US" dirty="0" err="1" smtClean="0"/>
              <a:t>est</a:t>
            </a:r>
            <a:r>
              <a:rPr lang="en-US" dirty="0" smtClean="0"/>
              <a:t> </a:t>
            </a:r>
            <a:r>
              <a:rPr lang="en-US" dirty="0" err="1" smtClean="0"/>
              <a:t>eligendi</a:t>
            </a:r>
            <a:r>
              <a:rPr lang="en-US" dirty="0" smtClean="0"/>
              <a:t> </a:t>
            </a:r>
            <a:r>
              <a:rPr lang="en-US" dirty="0" err="1" smtClean="0"/>
              <a:t>optio</a:t>
            </a:r>
            <a:r>
              <a:rPr lang="en-US" dirty="0" smtClean="0"/>
              <a:t> </a:t>
            </a:r>
            <a:r>
              <a:rPr lang="en-US" dirty="0" err="1" smtClean="0"/>
              <a:t>cumque</a:t>
            </a:r>
            <a:r>
              <a:rPr lang="en-US" dirty="0" smtClean="0"/>
              <a:t> </a:t>
            </a:r>
            <a:r>
              <a:rPr lang="en-US" dirty="0" err="1" smtClean="0"/>
              <a:t>nihil</a:t>
            </a:r>
            <a:r>
              <a:rPr lang="en-US" dirty="0" smtClean="0"/>
              <a:t> </a:t>
            </a:r>
            <a:r>
              <a:rPr lang="en-US" dirty="0" err="1" smtClean="0"/>
              <a:t>impedit</a:t>
            </a:r>
            <a:r>
              <a:rPr lang="en-US" dirty="0" smtClean="0"/>
              <a:t> quo minus id quod </a:t>
            </a:r>
            <a:r>
              <a:rPr lang="en-US" dirty="0" err="1" smtClean="0"/>
              <a:t>maxime</a:t>
            </a:r>
            <a:r>
              <a:rPr lang="en-US" dirty="0" smtClean="0"/>
              <a:t> </a:t>
            </a:r>
            <a:r>
              <a:rPr lang="en-US" dirty="0" err="1" smtClean="0"/>
              <a:t>placeat</a:t>
            </a:r>
            <a:r>
              <a:rPr lang="en-US" dirty="0" smtClean="0"/>
              <a:t> </a:t>
            </a:r>
            <a:r>
              <a:rPr lang="en-US" dirty="0" err="1" smtClean="0"/>
              <a:t>facere</a:t>
            </a:r>
            <a:r>
              <a:rPr lang="en-US" dirty="0" smtClean="0"/>
              <a:t> </a:t>
            </a:r>
            <a:r>
              <a:rPr lang="en-US" dirty="0" err="1" smtClean="0"/>
              <a:t>possimus</a:t>
            </a:r>
            <a:r>
              <a:rPr lang="en-US" dirty="0" smtClean="0"/>
              <a:t>, </a:t>
            </a:r>
            <a:r>
              <a:rPr lang="en-US" dirty="0" err="1" smtClean="0"/>
              <a:t>omnis</a:t>
            </a:r>
            <a:r>
              <a:rPr lang="en-US" dirty="0" smtClean="0"/>
              <a:t> </a:t>
            </a:r>
            <a:r>
              <a:rPr lang="en-US" dirty="0" err="1" smtClean="0"/>
              <a:t>voluptas</a:t>
            </a:r>
            <a:r>
              <a:rPr lang="en-US" dirty="0" smtClean="0"/>
              <a:t> </a:t>
            </a:r>
            <a:r>
              <a:rPr lang="en-US" dirty="0" err="1" smtClean="0"/>
              <a:t>assumenda</a:t>
            </a:r>
            <a:r>
              <a:rPr lang="en-US" dirty="0" smtClean="0"/>
              <a:t> </a:t>
            </a:r>
            <a:r>
              <a:rPr lang="en-US" dirty="0" err="1" smtClean="0"/>
              <a:t>est</a:t>
            </a:r>
            <a:r>
              <a:rPr lang="en-US" dirty="0" smtClean="0"/>
              <a:t>, </a:t>
            </a:r>
            <a:r>
              <a:rPr lang="en-US" dirty="0" err="1" smtClean="0"/>
              <a:t>omnis</a:t>
            </a:r>
            <a:r>
              <a:rPr lang="en-US" dirty="0" smtClean="0"/>
              <a:t> dolor </a:t>
            </a:r>
            <a:r>
              <a:rPr lang="en-US" dirty="0" err="1" smtClean="0"/>
              <a:t>repellendus</a:t>
            </a:r>
            <a:r>
              <a:rPr lang="en-US" dirty="0" smtClean="0"/>
              <a:t>. </a:t>
            </a:r>
            <a:endParaRPr lang="en-US" dirty="0"/>
          </a:p>
        </p:txBody>
      </p:sp>
      <p:sp>
        <p:nvSpPr>
          <p:cNvPr id="1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200820083"/>
      </p:ext>
    </p:extLst>
  </p:cSld>
  <p:clrMapOvr>
    <a:masterClrMapping/>
  </p:clrMapOvr>
  <p:timing>
    <p:tnLst>
      <p:par>
        <p:cTn xmlns:p14="http://schemas.microsoft.com/office/powerpoint/2010/mai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py with Char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 headline here</a:t>
            </a:r>
            <a:endParaRPr lang="en-US" dirty="0"/>
          </a:p>
        </p:txBody>
      </p:sp>
      <p:sp>
        <p:nvSpPr>
          <p:cNvPr id="8" name="Chart Placeholder 10"/>
          <p:cNvSpPr>
            <a:spLocks noGrp="1"/>
          </p:cNvSpPr>
          <p:nvPr>
            <p:ph type="chart" sz="quarter" idx="18" hasCustomPrompt="1"/>
          </p:nvPr>
        </p:nvSpPr>
        <p:spPr>
          <a:xfrm>
            <a:off x="4605338" y="1174750"/>
            <a:ext cx="4252912" cy="5016500"/>
          </a:xfrm>
          <a:prstGeom prst="rect">
            <a:avLst/>
          </a:prstGeom>
        </p:spPr>
        <p:txBody>
          <a:bodyPr vert="horz"/>
          <a:lstStyle>
            <a:lvl1pPr marL="0" indent="0" algn="ctr">
              <a:buNone/>
              <a:defRPr sz="1400">
                <a:solidFill>
                  <a:srgbClr val="878887"/>
                </a:solidFill>
              </a:defRPr>
            </a:lvl1pPr>
          </a:lstStyle>
          <a:p>
            <a:r>
              <a:rPr lang="en-US" dirty="0" smtClean="0"/>
              <a:t>Insert Chart Here</a:t>
            </a:r>
            <a:endParaRPr lang="en-US" dirty="0"/>
          </a:p>
        </p:txBody>
      </p:sp>
      <p:sp>
        <p:nvSpPr>
          <p:cNvPr id="9" name="Text Placeholder 12"/>
          <p:cNvSpPr>
            <a:spLocks noGrp="1"/>
          </p:cNvSpPr>
          <p:nvPr>
            <p:ph type="body" sz="quarter" idx="19" hasCustomPrompt="1"/>
          </p:nvPr>
        </p:nvSpPr>
        <p:spPr>
          <a:xfrm>
            <a:off x="465138" y="6391296"/>
            <a:ext cx="7330170" cy="302390"/>
          </a:xfrm>
          <a:prstGeom prst="rect">
            <a:avLst/>
          </a:prstGeom>
        </p:spPr>
        <p:txBody>
          <a:bodyPr vert="horz" wrap="square" lIns="0" tIns="0" rIns="0" bIns="0">
            <a:spAutoFit/>
          </a:bodyPr>
          <a:lstStyle>
            <a:lvl1pPr marL="0" indent="0">
              <a:lnSpc>
                <a:spcPct val="110000"/>
              </a:lnSpc>
              <a:spcBef>
                <a:spcPts val="0"/>
              </a:spcBef>
              <a:buNone/>
              <a:defRPr sz="900" baseline="0">
                <a:solidFill>
                  <a:srgbClr val="878887"/>
                </a:solidFill>
              </a:defRPr>
            </a:lvl1pPr>
          </a:lstStyle>
          <a:p>
            <a:pPr lvl="0"/>
            <a:r>
              <a:rPr lang="en-US" dirty="0" smtClean="0"/>
              <a:t>Source: Insert source copy here Et </a:t>
            </a:r>
            <a:r>
              <a:rPr lang="en-US" dirty="0" err="1" smtClean="0"/>
              <a:t>harum</a:t>
            </a:r>
            <a:r>
              <a:rPr lang="en-US" dirty="0" smtClean="0"/>
              <a:t> </a:t>
            </a:r>
            <a:r>
              <a:rPr lang="en-US" dirty="0" err="1" smtClean="0"/>
              <a:t>quidem</a:t>
            </a:r>
            <a:r>
              <a:rPr lang="en-US" dirty="0" smtClean="0"/>
              <a:t> </a:t>
            </a:r>
            <a:r>
              <a:rPr lang="en-US" dirty="0" err="1" smtClean="0"/>
              <a:t>rerum</a:t>
            </a:r>
            <a:r>
              <a:rPr lang="en-US" dirty="0" smtClean="0"/>
              <a:t> </a:t>
            </a:r>
            <a:r>
              <a:rPr lang="en-US" dirty="0" err="1" smtClean="0"/>
              <a:t>facilis</a:t>
            </a:r>
            <a:r>
              <a:rPr lang="en-US" dirty="0" smtClean="0"/>
              <a:t> </a:t>
            </a:r>
            <a:r>
              <a:rPr lang="en-US" dirty="0" err="1" smtClean="0"/>
              <a:t>est</a:t>
            </a:r>
            <a:r>
              <a:rPr lang="en-US" dirty="0" smtClean="0"/>
              <a:t> et </a:t>
            </a:r>
            <a:r>
              <a:rPr lang="en-US" dirty="0" err="1" smtClean="0"/>
              <a:t>expedita</a:t>
            </a:r>
            <a:r>
              <a:rPr lang="en-US" dirty="0" smtClean="0"/>
              <a:t> </a:t>
            </a:r>
            <a:r>
              <a:rPr lang="en-US" dirty="0" err="1" smtClean="0"/>
              <a:t>distinctio</a:t>
            </a:r>
            <a:r>
              <a:rPr lang="en-US" dirty="0" smtClean="0"/>
              <a:t>. Nam </a:t>
            </a:r>
            <a:r>
              <a:rPr lang="en-US" dirty="0" err="1" smtClean="0"/>
              <a:t>libero</a:t>
            </a:r>
            <a:r>
              <a:rPr lang="en-US" dirty="0" smtClean="0"/>
              <a:t> tempore, cum </a:t>
            </a:r>
            <a:r>
              <a:rPr lang="en-US" dirty="0" err="1" smtClean="0"/>
              <a:t>soluta</a:t>
            </a:r>
            <a:r>
              <a:rPr lang="en-US" dirty="0" smtClean="0"/>
              <a:t> </a:t>
            </a:r>
            <a:r>
              <a:rPr lang="en-US" dirty="0" err="1" smtClean="0"/>
              <a:t>nobis</a:t>
            </a:r>
            <a:r>
              <a:rPr lang="en-US" dirty="0" smtClean="0"/>
              <a:t> </a:t>
            </a:r>
            <a:r>
              <a:rPr lang="en-US" dirty="0" err="1" smtClean="0"/>
              <a:t>est</a:t>
            </a:r>
            <a:r>
              <a:rPr lang="en-US" dirty="0" smtClean="0"/>
              <a:t> </a:t>
            </a:r>
            <a:r>
              <a:rPr lang="en-US" dirty="0" err="1" smtClean="0"/>
              <a:t>eligendi</a:t>
            </a:r>
            <a:r>
              <a:rPr lang="en-US" dirty="0" smtClean="0"/>
              <a:t> </a:t>
            </a:r>
            <a:r>
              <a:rPr lang="en-US" dirty="0" err="1" smtClean="0"/>
              <a:t>optio</a:t>
            </a:r>
            <a:r>
              <a:rPr lang="en-US" dirty="0" smtClean="0"/>
              <a:t> </a:t>
            </a:r>
            <a:r>
              <a:rPr lang="en-US" dirty="0" err="1" smtClean="0"/>
              <a:t>cumque</a:t>
            </a:r>
            <a:r>
              <a:rPr lang="en-US" dirty="0" smtClean="0"/>
              <a:t> </a:t>
            </a:r>
            <a:r>
              <a:rPr lang="en-US" dirty="0" err="1" smtClean="0"/>
              <a:t>nihil</a:t>
            </a:r>
            <a:r>
              <a:rPr lang="en-US" dirty="0" smtClean="0"/>
              <a:t> </a:t>
            </a:r>
            <a:r>
              <a:rPr lang="en-US" dirty="0" err="1" smtClean="0"/>
              <a:t>impedit</a:t>
            </a:r>
            <a:r>
              <a:rPr lang="en-US" dirty="0" smtClean="0"/>
              <a:t> quo minus id quod </a:t>
            </a:r>
            <a:r>
              <a:rPr lang="en-US" dirty="0" err="1" smtClean="0"/>
              <a:t>maxime</a:t>
            </a:r>
            <a:r>
              <a:rPr lang="en-US" dirty="0" smtClean="0"/>
              <a:t> </a:t>
            </a:r>
            <a:r>
              <a:rPr lang="en-US" dirty="0" err="1" smtClean="0"/>
              <a:t>placeat</a:t>
            </a:r>
            <a:r>
              <a:rPr lang="en-US" dirty="0" smtClean="0"/>
              <a:t> </a:t>
            </a:r>
            <a:r>
              <a:rPr lang="en-US" dirty="0" err="1" smtClean="0"/>
              <a:t>facere</a:t>
            </a:r>
            <a:r>
              <a:rPr lang="en-US" dirty="0" smtClean="0"/>
              <a:t> </a:t>
            </a:r>
            <a:r>
              <a:rPr lang="en-US" dirty="0" err="1" smtClean="0"/>
              <a:t>possimus</a:t>
            </a:r>
            <a:r>
              <a:rPr lang="en-US" dirty="0" smtClean="0"/>
              <a:t>, </a:t>
            </a:r>
            <a:r>
              <a:rPr lang="en-US" dirty="0" err="1" smtClean="0"/>
              <a:t>omnis</a:t>
            </a:r>
            <a:r>
              <a:rPr lang="en-US" dirty="0" smtClean="0"/>
              <a:t> </a:t>
            </a:r>
            <a:r>
              <a:rPr lang="en-US" dirty="0" err="1" smtClean="0"/>
              <a:t>voluptas</a:t>
            </a:r>
            <a:r>
              <a:rPr lang="en-US" dirty="0" smtClean="0"/>
              <a:t> </a:t>
            </a:r>
            <a:r>
              <a:rPr lang="en-US" dirty="0" err="1" smtClean="0"/>
              <a:t>assumenda</a:t>
            </a:r>
            <a:r>
              <a:rPr lang="en-US" dirty="0" smtClean="0"/>
              <a:t> </a:t>
            </a:r>
            <a:r>
              <a:rPr lang="en-US" dirty="0" err="1" smtClean="0"/>
              <a:t>est</a:t>
            </a:r>
            <a:r>
              <a:rPr lang="en-US" dirty="0" smtClean="0"/>
              <a:t>, </a:t>
            </a:r>
            <a:r>
              <a:rPr lang="en-US" dirty="0" err="1" smtClean="0"/>
              <a:t>omnis</a:t>
            </a:r>
            <a:r>
              <a:rPr lang="en-US" dirty="0" smtClean="0"/>
              <a:t> dolor </a:t>
            </a:r>
            <a:r>
              <a:rPr lang="en-US" dirty="0" err="1" smtClean="0"/>
              <a:t>repellendus</a:t>
            </a:r>
            <a:r>
              <a:rPr lang="en-US" dirty="0" smtClean="0"/>
              <a:t>. </a:t>
            </a:r>
            <a:endParaRPr lang="en-US" dirty="0"/>
          </a:p>
        </p:txBody>
      </p:sp>
      <p:sp>
        <p:nvSpPr>
          <p:cNvPr id="18" name="Text Placeholder 13"/>
          <p:cNvSpPr>
            <a:spLocks noGrp="1"/>
          </p:cNvSpPr>
          <p:nvPr>
            <p:ph type="body" sz="quarter" idx="13" hasCustomPrompt="1"/>
          </p:nvPr>
        </p:nvSpPr>
        <p:spPr>
          <a:xfrm>
            <a:off x="465138" y="1605178"/>
            <a:ext cx="3850675" cy="1026948"/>
          </a:xfrm>
          <a:prstGeom prst="rect">
            <a:avLst/>
          </a:prstGeom>
        </p:spPr>
        <p:txBody>
          <a:bodyPr vert="horz" wrap="square" lIns="0" tIns="0" rIns="0" bIns="0">
            <a:spAutoFit/>
          </a:bodyPr>
          <a:lstStyle>
            <a:lvl1pPr marL="0" indent="0">
              <a:lnSpc>
                <a:spcPct val="120000"/>
              </a:lnSpc>
              <a:spcBef>
                <a:spcPts val="0"/>
              </a:spcBef>
              <a:spcAft>
                <a:spcPts val="700"/>
              </a:spcAft>
              <a:buNone/>
              <a:defRPr sz="14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a:t>
            </a:r>
            <a:endParaRPr lang="en-US" dirty="0"/>
          </a:p>
        </p:txBody>
      </p:sp>
      <p:sp>
        <p:nvSpPr>
          <p:cNvPr id="19"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463611985"/>
      </p:ext>
    </p:extLst>
  </p:cSld>
  <p:clrMapOvr>
    <a:masterClrMapping/>
  </p:clrMapOvr>
  <p:timing>
    <p:tnLst>
      <p:par>
        <p:cTn xmlns:p14="http://schemas.microsoft.com/office/powerpoint/2010/mai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lai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5840"/>
            <a:ext cx="9144000" cy="6184331"/>
          </a:xfrm>
          <a:prstGeom prst="rect">
            <a:avLst/>
          </a:prstGeom>
        </p:spPr>
        <p:txBody>
          <a:bodyPr vert="horz" lIns="0" tIns="0" rIns="0" bIns="0" anchor="ctr" anchorCtr="0">
            <a:noAutofit/>
          </a:bodyPr>
          <a:lstStyle>
            <a:lvl1pPr>
              <a:lnSpc>
                <a:spcPct val="110000"/>
              </a:lnSpc>
              <a:defRPr sz="2600">
                <a:solidFill>
                  <a:srgbClr val="878887"/>
                </a:solidFill>
              </a:defRPr>
            </a:lvl1pPr>
          </a:lstStyle>
          <a:p>
            <a:r>
              <a:rPr lang="en-US" dirty="0" smtClean="0"/>
              <a:t>Plain title slide with a simple heading</a:t>
            </a:r>
            <a:endParaRPr lang="en-US" dirty="0"/>
          </a:p>
        </p:txBody>
      </p:sp>
      <p:sp>
        <p:nvSpPr>
          <p:cNvPr id="3"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522803072"/>
      </p:ext>
    </p:extLst>
  </p:cSld>
  <p:clrMapOvr>
    <a:masterClrMapping/>
  </p:clrMapOvr>
  <p:timing>
    <p:tnLst>
      <p:par>
        <p:cTn xmlns:p14="http://schemas.microsoft.com/office/powerpoint/2010/mai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Slide 1">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pic>
        <p:nvPicPr>
          <p:cNvPr id="7" name="Picture 6" descr="Circles-White40Tint.png"/>
          <p:cNvPicPr>
            <a:picLocks noChangeAspect="1"/>
          </p:cNvPicPr>
          <p:nvPr/>
        </p:nvPicPr>
        <p:blipFill rotWithShape="1">
          <a:blip r:embed="rId2">
            <a:extLst>
              <a:ext uri="{28A0092B-C50C-407E-A947-70E740481C1C}">
                <a14:useLocalDpi xmlns:a14="http://schemas.microsoft.com/office/drawing/2010/main" val="0"/>
              </a:ext>
            </a:extLst>
          </a:blip>
          <a:srcRect r="20961" b="19503"/>
          <a:stretch/>
        </p:blipFill>
        <p:spPr>
          <a:xfrm>
            <a:off x="6059714" y="3649154"/>
            <a:ext cx="3084285" cy="3208845"/>
          </a:xfrm>
          <a:prstGeom prst="rect">
            <a:avLst/>
          </a:prstGeom>
        </p:spPr>
      </p:pic>
      <p:pic>
        <p:nvPicPr>
          <p:cNvPr id="8" name="Picture 7" descr="Circle-White40Tint.png"/>
          <p:cNvPicPr>
            <a:picLocks noChangeAspect="1"/>
          </p:cNvPicPr>
          <p:nvPr/>
        </p:nvPicPr>
        <p:blipFill rotWithShape="1">
          <a:blip r:embed="rId3">
            <a:extLst>
              <a:ext uri="{28A0092B-C50C-407E-A947-70E740481C1C}">
                <a14:useLocalDpi xmlns:a14="http://schemas.microsoft.com/office/drawing/2010/main" val="0"/>
              </a:ext>
            </a:extLst>
          </a:blip>
          <a:srcRect l="24791" b="26781"/>
          <a:stretch/>
        </p:blipFill>
        <p:spPr>
          <a:xfrm>
            <a:off x="0" y="3610178"/>
            <a:ext cx="3265714" cy="3247822"/>
          </a:xfrm>
          <a:prstGeom prst="rect">
            <a:avLst/>
          </a:prstGeom>
        </p:spPr>
      </p:pic>
      <p:sp>
        <p:nvSpPr>
          <p:cNvPr id="4" name="Title 1"/>
          <p:cNvSpPr>
            <a:spLocks noGrp="1"/>
          </p:cNvSpPr>
          <p:nvPr>
            <p:ph type="title" hasCustomPrompt="1"/>
          </p:nvPr>
        </p:nvSpPr>
        <p:spPr>
          <a:xfrm>
            <a:off x="0" y="1528016"/>
            <a:ext cx="9144000" cy="2405592"/>
          </a:xfrm>
          <a:prstGeom prst="rect">
            <a:avLst/>
          </a:prstGeom>
        </p:spPr>
        <p:txBody>
          <a:bodyPr vert="horz" lIns="0" tIns="0" rIns="0" bIns="0" anchor="ctr" anchorCtr="0">
            <a:noAutofit/>
          </a:bodyPr>
          <a:lstStyle>
            <a:lvl1pPr>
              <a:lnSpc>
                <a:spcPct val="110000"/>
              </a:lnSpc>
              <a:defRPr sz="3600" baseline="0">
                <a:solidFill>
                  <a:schemeClr val="bg1"/>
                </a:solidFill>
              </a:defRPr>
            </a:lvl1pPr>
          </a:lstStyle>
          <a:p>
            <a:r>
              <a:rPr lang="en-US" dirty="0" smtClean="0"/>
              <a:t>Breaker 1 slide title</a:t>
            </a:r>
            <a:endParaRPr lang="en-US" dirty="0"/>
          </a:p>
        </p:txBody>
      </p:sp>
    </p:spTree>
    <p:extLst>
      <p:ext uri="{BB962C8B-B14F-4D97-AF65-F5344CB8AC3E}">
        <p14:creationId xmlns:p14="http://schemas.microsoft.com/office/powerpoint/2010/main" val="37434892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Slid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pic>
        <p:nvPicPr>
          <p:cNvPr id="7" name="Picture 6" descr="Circles-White40Tint.png"/>
          <p:cNvPicPr>
            <a:picLocks noChangeAspect="1"/>
          </p:cNvPicPr>
          <p:nvPr/>
        </p:nvPicPr>
        <p:blipFill rotWithShape="1">
          <a:blip r:embed="rId2">
            <a:extLst>
              <a:ext uri="{28A0092B-C50C-407E-A947-70E740481C1C}">
                <a14:useLocalDpi xmlns:a14="http://schemas.microsoft.com/office/drawing/2010/main" val="0"/>
              </a:ext>
            </a:extLst>
          </a:blip>
          <a:srcRect r="20961" b="19503"/>
          <a:stretch/>
        </p:blipFill>
        <p:spPr>
          <a:xfrm>
            <a:off x="6059714" y="3649154"/>
            <a:ext cx="3084285" cy="3208845"/>
          </a:xfrm>
          <a:prstGeom prst="rect">
            <a:avLst/>
          </a:prstGeom>
        </p:spPr>
      </p:pic>
      <p:pic>
        <p:nvPicPr>
          <p:cNvPr id="8" name="Picture 7" descr="Circle-White40Tint.png"/>
          <p:cNvPicPr>
            <a:picLocks noChangeAspect="1"/>
          </p:cNvPicPr>
          <p:nvPr/>
        </p:nvPicPr>
        <p:blipFill rotWithShape="1">
          <a:blip r:embed="rId3">
            <a:extLst>
              <a:ext uri="{28A0092B-C50C-407E-A947-70E740481C1C}">
                <a14:useLocalDpi xmlns:a14="http://schemas.microsoft.com/office/drawing/2010/main" val="0"/>
              </a:ext>
            </a:extLst>
          </a:blip>
          <a:srcRect l="24791" b="26781"/>
          <a:stretch/>
        </p:blipFill>
        <p:spPr>
          <a:xfrm>
            <a:off x="0" y="3610178"/>
            <a:ext cx="3265714" cy="3247822"/>
          </a:xfrm>
          <a:prstGeom prst="rect">
            <a:avLst/>
          </a:prstGeom>
        </p:spPr>
      </p:pic>
      <p:sp>
        <p:nvSpPr>
          <p:cNvPr id="4" name="Title 1"/>
          <p:cNvSpPr>
            <a:spLocks noGrp="1"/>
          </p:cNvSpPr>
          <p:nvPr>
            <p:ph type="title" hasCustomPrompt="1"/>
          </p:nvPr>
        </p:nvSpPr>
        <p:spPr>
          <a:xfrm>
            <a:off x="0" y="1528016"/>
            <a:ext cx="9144000" cy="2405592"/>
          </a:xfrm>
          <a:prstGeom prst="rect">
            <a:avLst/>
          </a:prstGeom>
        </p:spPr>
        <p:txBody>
          <a:bodyPr vert="horz" lIns="0" tIns="0" rIns="0" bIns="0" anchor="ctr" anchorCtr="0">
            <a:noAutofit/>
          </a:bodyPr>
          <a:lstStyle>
            <a:lvl1pPr>
              <a:lnSpc>
                <a:spcPct val="110000"/>
              </a:lnSpc>
              <a:defRPr sz="3600" baseline="0">
                <a:solidFill>
                  <a:schemeClr val="bg1"/>
                </a:solidFill>
              </a:defRPr>
            </a:lvl1pPr>
          </a:lstStyle>
          <a:p>
            <a:r>
              <a:rPr lang="en-US" dirty="0" smtClean="0"/>
              <a:t>Breaker 2 slide title</a:t>
            </a:r>
            <a:endParaRPr lang="en-US" dirty="0"/>
          </a:p>
        </p:txBody>
      </p:sp>
    </p:spTree>
    <p:extLst>
      <p:ext uri="{BB962C8B-B14F-4D97-AF65-F5344CB8AC3E}">
        <p14:creationId xmlns:p14="http://schemas.microsoft.com/office/powerpoint/2010/main" val="4236391536"/>
      </p:ext>
    </p:extLst>
  </p:cSld>
  <p:clrMapOvr>
    <a:masterClrMapping/>
  </p:clrMapOvr>
  <p:timing>
    <p:tnLst>
      <p:par>
        <p:cTn xmlns:p14="http://schemas.microsoft.com/office/powerpoint/2010/mai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ank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186144"/>
            <a:ext cx="9144000" cy="553998"/>
          </a:xfrm>
          <a:prstGeom prst="rect">
            <a:avLst/>
          </a:prstGeom>
        </p:spPr>
        <p:txBody>
          <a:bodyPr vert="horz" lIns="0" tIns="0" rIns="0" bIns="0">
            <a:spAutoFit/>
          </a:bodyPr>
          <a:lstStyle>
            <a:lvl1pPr>
              <a:defRPr sz="3600">
                <a:solidFill>
                  <a:srgbClr val="878887"/>
                </a:solidFill>
              </a:defRPr>
            </a:lvl1pPr>
          </a:lstStyle>
          <a:p>
            <a:r>
              <a:rPr lang="en-US" dirty="0" smtClean="0"/>
              <a:t>Thank You</a:t>
            </a:r>
            <a:endParaRPr lang="en-US" dirty="0"/>
          </a:p>
        </p:txBody>
      </p:sp>
      <p:pic>
        <p:nvPicPr>
          <p:cNvPr id="7" name="Picture 6" descr="Circles-7699Tint.png"/>
          <p:cNvPicPr>
            <a:picLocks noChangeAspect="1"/>
          </p:cNvPicPr>
          <p:nvPr/>
        </p:nvPicPr>
        <p:blipFill rotWithShape="1">
          <a:blip r:embed="rId2">
            <a:extLst>
              <a:ext uri="{28A0092B-C50C-407E-A947-70E740481C1C}">
                <a14:useLocalDpi xmlns:a14="http://schemas.microsoft.com/office/drawing/2010/main" val="0"/>
              </a:ext>
            </a:extLst>
          </a:blip>
          <a:srcRect r="23082" b="21417"/>
          <a:stretch/>
        </p:blipFill>
        <p:spPr>
          <a:xfrm>
            <a:off x="6229621" y="3816405"/>
            <a:ext cx="2914379" cy="3041595"/>
          </a:xfrm>
          <a:prstGeom prst="rect">
            <a:avLst/>
          </a:prstGeom>
        </p:spPr>
      </p:pic>
      <p:pic>
        <p:nvPicPr>
          <p:cNvPr id="6" name="Picture 5" descr="doForms_LogoSTK-4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286" y="613227"/>
            <a:ext cx="2140857" cy="18497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655" t="35738" r="-5617" b="-11518"/>
          <a:stretch/>
        </p:blipFill>
        <p:spPr>
          <a:xfrm>
            <a:off x="1" y="1"/>
            <a:ext cx="2963332" cy="2980656"/>
          </a:xfrm>
          <a:prstGeom prst="rect">
            <a:avLst/>
          </a:prstGeom>
        </p:spPr>
      </p:pic>
      <p:sp>
        <p:nvSpPr>
          <p:cNvPr id="10" name="Rectangle 9"/>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1" name="Rectangle 10"/>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1300318537"/>
      </p:ext>
    </p:extLst>
  </p:cSld>
  <p:clrMapOvr>
    <a:masterClrMapping/>
  </p:clrMapOvr>
  <p:timing>
    <p:tnLst>
      <p:par>
        <p:cTn xmlns:p14="http://schemas.microsoft.com/office/powerpoint/2010/mai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Headlin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393693795"/>
      </p:ext>
    </p:extLst>
  </p:cSld>
  <p:clrMapOvr>
    <a:masterClrMapping/>
  </p:clrMapOvr>
  <p:timing>
    <p:tnLst>
      <p:par>
        <p:cTn xmlns:p14="http://schemas.microsoft.com/office/powerpoint/2010/mai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15" name="Text Placeholder 13"/>
          <p:cNvSpPr>
            <a:spLocks noGrp="1"/>
          </p:cNvSpPr>
          <p:nvPr>
            <p:ph type="body" sz="quarter" idx="11" hasCustomPrompt="1"/>
          </p:nvPr>
        </p:nvSpPr>
        <p:spPr>
          <a:xfrm>
            <a:off x="465138" y="1170242"/>
            <a:ext cx="8001000" cy="2772041"/>
          </a:xfrm>
          <a:prstGeom prst="rect">
            <a:avLst/>
          </a:prstGeom>
        </p:spPr>
        <p:txBody>
          <a:bodyPr vert="horz"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endParaRPr lang="en-US" dirty="0" smtClean="0"/>
          </a:p>
          <a:p>
            <a:pPr lvl="0"/>
            <a:r>
              <a:rPr lang="en-US" dirty="0" smtClean="0"/>
              <a:t>Bullet 3 copy </a:t>
            </a:r>
            <a:r>
              <a:rPr lang="en-US" dirty="0" err="1" smtClean="0"/>
              <a:t>porro</a:t>
            </a:r>
            <a:r>
              <a:rPr lang="en-US" dirty="0" smtClean="0"/>
              <a:t> </a:t>
            </a:r>
            <a:r>
              <a:rPr lang="en-US" dirty="0" err="1" smtClean="0"/>
              <a:t>quisquam</a:t>
            </a:r>
            <a:r>
              <a:rPr lang="en-US" dirty="0" smtClean="0"/>
              <a:t> </a:t>
            </a:r>
            <a:r>
              <a:rPr lang="en-US" dirty="0" err="1" smtClean="0"/>
              <a:t>est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1"/>
            <a:r>
              <a:rPr lang="en-US" dirty="0" smtClean="0"/>
              <a:t>Sub-bullet 3 copy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6"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503169188"/>
      </p:ext>
    </p:extLst>
  </p:cSld>
  <p:clrMapOvr>
    <a:masterClrMapping/>
  </p:clrMapOvr>
  <p:timing>
    <p:tnLst>
      <p:par>
        <p:cTn xmlns:p14="http://schemas.microsoft.com/office/powerpoint/2010/mai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Copy Slide">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465138" y="1170242"/>
            <a:ext cx="8001000" cy="1247008"/>
          </a:xfrm>
          <a:prstGeom prst="rect">
            <a:avLst/>
          </a:prstGeom>
        </p:spPr>
        <p:txBody>
          <a:bodyPr vert="horz"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 </a:t>
            </a:r>
            <a:r>
              <a:rPr lang="en-US" dirty="0" err="1" smtClean="0"/>
              <a:t>officia</a:t>
            </a:r>
            <a:r>
              <a:rPr lang="en-US" dirty="0" smtClean="0"/>
              <a:t> </a:t>
            </a:r>
            <a:r>
              <a:rPr lang="en-US" dirty="0" err="1" smtClean="0"/>
              <a:t>deserunt</a:t>
            </a:r>
            <a:r>
              <a:rPr lang="en-US" dirty="0" smtClean="0"/>
              <a:t> </a:t>
            </a:r>
            <a:r>
              <a:rPr lang="en-US" dirty="0" err="1" smtClean="0"/>
              <a:t>mollit</a:t>
            </a:r>
            <a:r>
              <a:rPr lang="en-US" dirty="0" smtClean="0"/>
              <a:t> </a:t>
            </a:r>
            <a:r>
              <a:rPr lang="en-US" dirty="0" err="1" smtClean="0"/>
              <a:t>anim</a:t>
            </a:r>
            <a:r>
              <a:rPr lang="en-US" dirty="0" smtClean="0"/>
              <a:t> id </a:t>
            </a:r>
            <a:r>
              <a:rPr lang="en-US" dirty="0" err="1" smtClean="0"/>
              <a:t>est</a:t>
            </a:r>
            <a:r>
              <a:rPr lang="en-US" dirty="0" smtClean="0"/>
              <a:t> </a:t>
            </a:r>
            <a:r>
              <a:rPr lang="en-US" dirty="0" err="1" smtClean="0"/>
              <a:t>laborum</a:t>
            </a:r>
            <a:r>
              <a:rPr lang="en-US" dirty="0" smtClean="0"/>
              <a:t>.</a:t>
            </a:r>
            <a:endParaRPr lang="en-US" dirty="0"/>
          </a:p>
        </p:txBody>
      </p:sp>
      <p:sp>
        <p:nvSpPr>
          <p:cNvPr id="5"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646111227"/>
      </p:ext>
    </p:extLst>
  </p:cSld>
  <p:clrMapOvr>
    <a:masterClrMapping/>
  </p:clrMapOvr>
  <p:timing>
    <p:tnLst>
      <p:par>
        <p:cTn xmlns:p14="http://schemas.microsoft.com/office/powerpoint/2010/mai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 &amp; Copy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12" name="Text Placeholder 8"/>
          <p:cNvSpPr>
            <a:spLocks noGrp="1"/>
          </p:cNvSpPr>
          <p:nvPr>
            <p:ph type="body" sz="quarter" idx="12" hasCustomPrompt="1"/>
          </p:nvPr>
        </p:nvSpPr>
        <p:spPr>
          <a:xfrm>
            <a:off x="465138" y="1174822"/>
            <a:ext cx="8001000" cy="359073"/>
          </a:xfrm>
          <a:prstGeom prst="rect">
            <a:avLst/>
          </a:prstGeom>
        </p:spPr>
        <p:txBody>
          <a:bodyPr vert="horz"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14" name="Text Placeholder 13"/>
          <p:cNvSpPr>
            <a:spLocks noGrp="1"/>
          </p:cNvSpPr>
          <p:nvPr>
            <p:ph type="body" sz="quarter" idx="13" hasCustomPrompt="1"/>
          </p:nvPr>
        </p:nvSpPr>
        <p:spPr>
          <a:xfrm>
            <a:off x="465138" y="4260448"/>
            <a:ext cx="8001000" cy="1247008"/>
          </a:xfrm>
          <a:prstGeom prst="rect">
            <a:avLst/>
          </a:prstGeom>
        </p:spPr>
        <p:txBody>
          <a:bodyPr vert="horz"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 </a:t>
            </a:r>
            <a:r>
              <a:rPr lang="en-US" dirty="0" err="1" smtClean="0"/>
              <a:t>officia</a:t>
            </a:r>
            <a:r>
              <a:rPr lang="en-US" dirty="0" smtClean="0"/>
              <a:t> </a:t>
            </a:r>
            <a:r>
              <a:rPr lang="en-US" dirty="0" err="1" smtClean="0"/>
              <a:t>deserunt</a:t>
            </a:r>
            <a:r>
              <a:rPr lang="en-US" dirty="0" smtClean="0"/>
              <a:t> </a:t>
            </a:r>
            <a:r>
              <a:rPr lang="en-US" dirty="0" err="1" smtClean="0"/>
              <a:t>mollit</a:t>
            </a:r>
            <a:r>
              <a:rPr lang="en-US" dirty="0" smtClean="0"/>
              <a:t> </a:t>
            </a:r>
            <a:r>
              <a:rPr lang="en-US" dirty="0" err="1" smtClean="0"/>
              <a:t>anim</a:t>
            </a:r>
            <a:r>
              <a:rPr lang="en-US" dirty="0" smtClean="0"/>
              <a:t> id </a:t>
            </a:r>
            <a:r>
              <a:rPr lang="en-US" dirty="0" err="1" smtClean="0"/>
              <a:t>est</a:t>
            </a:r>
            <a:r>
              <a:rPr lang="en-US" dirty="0" smtClean="0"/>
              <a:t> </a:t>
            </a:r>
            <a:r>
              <a:rPr lang="en-US" dirty="0" err="1" smtClean="0"/>
              <a:t>laborum</a:t>
            </a:r>
            <a:r>
              <a:rPr lang="en-US" dirty="0" smtClean="0"/>
              <a:t>.</a:t>
            </a:r>
            <a:endParaRPr lang="en-US" dirty="0"/>
          </a:p>
        </p:txBody>
      </p:sp>
      <p:sp>
        <p:nvSpPr>
          <p:cNvPr id="16" name="Text Placeholder 13"/>
          <p:cNvSpPr>
            <a:spLocks noGrp="1"/>
          </p:cNvSpPr>
          <p:nvPr>
            <p:ph type="body" sz="quarter" idx="14" hasCustomPrompt="1"/>
          </p:nvPr>
        </p:nvSpPr>
        <p:spPr>
          <a:xfrm>
            <a:off x="465138" y="1694309"/>
            <a:ext cx="8001000" cy="2067233"/>
          </a:xfrm>
          <a:prstGeom prst="rect">
            <a:avLst/>
          </a:prstGeom>
        </p:spPr>
        <p:txBody>
          <a:bodyPr vert="horz"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7"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344407225"/>
      </p:ext>
    </p:extLst>
  </p:cSld>
  <p:clrMapOvr>
    <a:masterClrMapping/>
  </p:clrMapOvr>
  <p:timing>
    <p:tnLst>
      <p:par>
        <p:cTn xmlns:p14="http://schemas.microsoft.com/office/powerpoint/2010/mai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List - Comparison">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5" name="Text Placeholder 8"/>
          <p:cNvSpPr>
            <a:spLocks noGrp="1"/>
          </p:cNvSpPr>
          <p:nvPr>
            <p:ph type="body" sz="quarter" idx="12" hasCustomPrompt="1"/>
          </p:nvPr>
        </p:nvSpPr>
        <p:spPr>
          <a:xfrm>
            <a:off x="465138" y="1174822"/>
            <a:ext cx="3886200"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7" name="Text Placeholder 8"/>
          <p:cNvSpPr>
            <a:spLocks noGrp="1"/>
          </p:cNvSpPr>
          <p:nvPr>
            <p:ph type="body" sz="quarter" idx="14" hasCustomPrompt="1"/>
          </p:nvPr>
        </p:nvSpPr>
        <p:spPr>
          <a:xfrm>
            <a:off x="4792833" y="1174822"/>
            <a:ext cx="3886200"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10" name="Text Placeholder 13"/>
          <p:cNvSpPr>
            <a:spLocks noGrp="1"/>
          </p:cNvSpPr>
          <p:nvPr>
            <p:ph type="body" sz="quarter" idx="15" hasCustomPrompt="1"/>
          </p:nvPr>
        </p:nvSpPr>
        <p:spPr>
          <a:xfrm>
            <a:off x="465138" y="1694309"/>
            <a:ext cx="3886029" cy="3950825"/>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r>
              <a:rPr lang="en-US" dirty="0" err="1" smtClean="0"/>
              <a:t>est</a:t>
            </a:r>
            <a:r>
              <a:rPr lang="en-US" dirty="0" smtClean="0"/>
              <a:t> et</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2" name="Text Placeholder 13"/>
          <p:cNvSpPr>
            <a:spLocks noGrp="1"/>
          </p:cNvSpPr>
          <p:nvPr>
            <p:ph type="body" sz="quarter" idx="16" hasCustomPrompt="1"/>
          </p:nvPr>
        </p:nvSpPr>
        <p:spPr>
          <a:xfrm>
            <a:off x="4792833" y="1694309"/>
            <a:ext cx="3886029" cy="3950825"/>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r>
              <a:rPr lang="en-US" dirty="0" err="1" smtClean="0"/>
              <a:t>est</a:t>
            </a:r>
            <a:r>
              <a:rPr lang="en-US" dirty="0" smtClean="0"/>
              <a:t> et</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3"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287235100"/>
      </p:ext>
    </p:extLst>
  </p:cSld>
  <p:clrMapOvr>
    <a:masterClrMapping/>
  </p:clrMapOvr>
  <p:timing>
    <p:tnLst>
      <p:par>
        <p:cTn xmlns:p14="http://schemas.microsoft.com/office/powerpoint/2010/mai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py with Small Image">
    <p:spTree>
      <p:nvGrpSpPr>
        <p:cNvPr id="1" name=""/>
        <p:cNvGrpSpPr/>
        <p:nvPr/>
      </p:nvGrpSpPr>
      <p:grpSpPr>
        <a:xfrm>
          <a:off x="0" y="0"/>
          <a:ext cx="0" cy="0"/>
          <a:chOff x="0" y="0"/>
          <a:chExt cx="0" cy="0"/>
        </a:xfrm>
      </p:grpSpPr>
      <p:sp>
        <p:nvSpPr>
          <p:cNvPr id="4" name="Text Placeholder 8"/>
          <p:cNvSpPr>
            <a:spLocks noGrp="1"/>
          </p:cNvSpPr>
          <p:nvPr>
            <p:ph type="body" sz="quarter" idx="12" hasCustomPrompt="1"/>
          </p:nvPr>
        </p:nvSpPr>
        <p:spPr>
          <a:xfrm>
            <a:off x="465138" y="1174822"/>
            <a:ext cx="4645693"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5" name="Text Placeholder 13"/>
          <p:cNvSpPr>
            <a:spLocks noGrp="1"/>
          </p:cNvSpPr>
          <p:nvPr>
            <p:ph type="body" sz="quarter" idx="13" hasCustomPrompt="1"/>
          </p:nvPr>
        </p:nvSpPr>
        <p:spPr>
          <a:xfrm>
            <a:off x="465138" y="4364735"/>
            <a:ext cx="4645693" cy="1247008"/>
          </a:xfrm>
          <a:prstGeom prst="rect">
            <a:avLst/>
          </a:prstGeom>
        </p:spPr>
        <p:txBody>
          <a:bodyPr vert="horz" wrap="square"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a:t>
            </a:r>
            <a:endParaRPr lang="en-US" dirty="0"/>
          </a:p>
        </p:txBody>
      </p:sp>
      <p:sp>
        <p:nvSpPr>
          <p:cNvPr id="6"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8" name="Picture Placeholder 7"/>
          <p:cNvSpPr>
            <a:spLocks noGrp="1"/>
          </p:cNvSpPr>
          <p:nvPr>
            <p:ph type="pic" sz="quarter" idx="14" hasCustomPrompt="1"/>
          </p:nvPr>
        </p:nvSpPr>
        <p:spPr>
          <a:xfrm>
            <a:off x="5513388" y="1174750"/>
            <a:ext cx="3376612"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10" name="Text Placeholder 13"/>
          <p:cNvSpPr>
            <a:spLocks noGrp="1"/>
          </p:cNvSpPr>
          <p:nvPr>
            <p:ph type="body" sz="quarter" idx="15" hasCustomPrompt="1"/>
          </p:nvPr>
        </p:nvSpPr>
        <p:spPr>
          <a:xfrm>
            <a:off x="465138" y="1694309"/>
            <a:ext cx="4645693" cy="234269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11"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366216187"/>
      </p:ext>
    </p:extLst>
  </p:cSld>
  <p:clrMapOvr>
    <a:masterClrMapping/>
  </p:clrMapOvr>
  <p:timing>
    <p:tnLst>
      <p:par>
        <p:cTn xmlns:p14="http://schemas.microsoft.com/office/powerpoint/2010/mai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py with Large Image">
    <p:spTree>
      <p:nvGrpSpPr>
        <p:cNvPr id="1" name=""/>
        <p:cNvGrpSpPr/>
        <p:nvPr/>
      </p:nvGrpSpPr>
      <p:grpSpPr>
        <a:xfrm>
          <a:off x="0" y="0"/>
          <a:ext cx="0" cy="0"/>
          <a:chOff x="0" y="0"/>
          <a:chExt cx="0" cy="0"/>
        </a:xfrm>
      </p:grpSpPr>
      <p:sp>
        <p:nvSpPr>
          <p:cNvPr id="3"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4" name="Text Placeholder 13"/>
          <p:cNvSpPr>
            <a:spLocks noGrp="1"/>
          </p:cNvSpPr>
          <p:nvPr>
            <p:ph type="body" sz="quarter" idx="15" hasCustomPrompt="1"/>
          </p:nvPr>
        </p:nvSpPr>
        <p:spPr>
          <a:xfrm>
            <a:off x="465138" y="1591065"/>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7"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8" name="Picture Placeholder 7"/>
          <p:cNvSpPr>
            <a:spLocks noGrp="1"/>
          </p:cNvSpPr>
          <p:nvPr>
            <p:ph type="pic" sz="quarter" idx="14" hasCustomPrompt="1"/>
          </p:nvPr>
        </p:nvSpPr>
        <p:spPr>
          <a:xfrm>
            <a:off x="4563611" y="1174750"/>
            <a:ext cx="4326389"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10" name="Text Placeholder 13"/>
          <p:cNvSpPr>
            <a:spLocks noGrp="1"/>
          </p:cNvSpPr>
          <p:nvPr>
            <p:ph type="body" sz="quarter" idx="13" hasCustomPrompt="1"/>
          </p:nvPr>
        </p:nvSpPr>
        <p:spPr>
          <a:xfrm>
            <a:off x="465138" y="3817875"/>
            <a:ext cx="3850675" cy="1026948"/>
          </a:xfrm>
          <a:prstGeom prst="rect">
            <a:avLst/>
          </a:prstGeom>
        </p:spPr>
        <p:txBody>
          <a:bodyPr vert="horz" wrap="square" lIns="0" tIns="0" rIns="0" bIns="0">
            <a:spAutoFit/>
          </a:bodyPr>
          <a:lstStyle>
            <a:lvl1pPr marL="0" indent="0">
              <a:lnSpc>
                <a:spcPct val="120000"/>
              </a:lnSpc>
              <a:spcBef>
                <a:spcPts val="0"/>
              </a:spcBef>
              <a:spcAft>
                <a:spcPts val="700"/>
              </a:spcAft>
              <a:buNone/>
              <a:defRPr sz="1400" baseline="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san </a:t>
            </a:r>
            <a:r>
              <a:rPr lang="en-US" dirty="0" err="1" smtClean="0"/>
              <a:t>dowlq</a:t>
            </a:r>
            <a:r>
              <a:rPr lang="en-US" dirty="0" smtClean="0"/>
              <a:t> </a:t>
            </a:r>
            <a:r>
              <a:rPr lang="en-US" dirty="0" err="1" smtClean="0"/>
              <a:t>marater</a:t>
            </a:r>
            <a:r>
              <a:rPr lang="en-US" dirty="0" smtClean="0"/>
              <a:t>.</a:t>
            </a:r>
            <a:endParaRPr lang="en-US" dirty="0"/>
          </a:p>
        </p:txBody>
      </p:sp>
      <p:sp>
        <p:nvSpPr>
          <p:cNvPr id="11"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889513197"/>
      </p:ext>
    </p:extLst>
  </p:cSld>
  <p:clrMapOvr>
    <a:masterClrMapping/>
  </p:clrMapOvr>
  <p:timing>
    <p:tnLst>
      <p:par>
        <p:cTn xmlns:p14="http://schemas.microsoft.com/office/powerpoint/2010/mai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amp; Main Imag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Picture Placeholder 7"/>
          <p:cNvSpPr>
            <a:spLocks noGrp="1"/>
          </p:cNvSpPr>
          <p:nvPr>
            <p:ph type="pic" sz="quarter" idx="14" hasCustomPrompt="1"/>
          </p:nvPr>
        </p:nvSpPr>
        <p:spPr>
          <a:xfrm>
            <a:off x="312848" y="1174750"/>
            <a:ext cx="8518303"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5"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352194550"/>
      </p:ext>
    </p:extLst>
  </p:cSld>
  <p:clrMapOvr>
    <a:masterClrMapping/>
  </p:clrMapOvr>
  <p:timing>
    <p:tnLst>
      <p:par>
        <p:cTn xmlns:p14="http://schemas.microsoft.com/office/powerpoint/2010/mai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4" name="Rectangle 3"/>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41082505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lteller@doform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www.doForm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1" Type="http://schemas.openxmlformats.org/officeDocument/2006/relationships/image" Target="../media/image9.emf"/><Relationship Id="rId12" Type="http://schemas.openxmlformats.org/officeDocument/2006/relationships/image" Target="../media/image10.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slideLayout" Target="../slideLayouts/slideLayout2.xml"/><Relationship Id="rId9" Type="http://schemas.openxmlformats.org/officeDocument/2006/relationships/image" Target="../media/image8.png"/><Relationship Id="rId10"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Healthcare Use Cases</a:t>
            </a:r>
            <a:endParaRPr lang="en-US" dirty="0"/>
          </a:p>
        </p:txBody>
      </p:sp>
      <p:sp>
        <p:nvSpPr>
          <p:cNvPr id="3" name="Text Placeholder 2"/>
          <p:cNvSpPr>
            <a:spLocks noGrp="1"/>
          </p:cNvSpPr>
          <p:nvPr>
            <p:ph type="body" sz="quarter" idx="11"/>
          </p:nvPr>
        </p:nvSpPr>
        <p:spPr>
          <a:xfrm>
            <a:off x="618832" y="3275412"/>
            <a:ext cx="7300913" cy="604781"/>
          </a:xfrm>
        </p:spPr>
        <p:txBody>
          <a:bodyPr/>
          <a:lstStyle/>
          <a:p>
            <a:r>
              <a:rPr lang="en-US" dirty="0" smtClean="0"/>
              <a:t>Bringing the efficiency, data security, and cost savings of doForms to all aspects of healthcare</a:t>
            </a:r>
            <a:endParaRPr lang="en-US" dirty="0"/>
          </a:p>
        </p:txBody>
      </p:sp>
      <p:sp>
        <p:nvSpPr>
          <p:cNvPr id="7" name="TextBox 6"/>
          <p:cNvSpPr txBox="1"/>
          <p:nvPr/>
        </p:nvSpPr>
        <p:spPr>
          <a:xfrm>
            <a:off x="509360" y="5445825"/>
            <a:ext cx="2441694" cy="1200328"/>
          </a:xfrm>
          <a:prstGeom prst="rect">
            <a:avLst/>
          </a:prstGeom>
          <a:noFill/>
        </p:spPr>
        <p:txBody>
          <a:bodyPr wrap="none" rtlCol="0">
            <a:spAutoFit/>
          </a:bodyPr>
          <a:lstStyle/>
          <a:p>
            <a:r>
              <a:rPr lang="en-US" sz="800" dirty="0" smtClean="0">
                <a:solidFill>
                  <a:srgbClr val="7F7F7F"/>
                </a:solidFill>
              </a:rPr>
              <a:t>doForms, Inc.</a:t>
            </a:r>
          </a:p>
          <a:p>
            <a:r>
              <a:rPr lang="en-US" sz="800" dirty="0" smtClean="0">
                <a:solidFill>
                  <a:srgbClr val="7F7F7F"/>
                </a:solidFill>
              </a:rPr>
              <a:t>14 Commerce Drive, Suite 100</a:t>
            </a:r>
          </a:p>
          <a:p>
            <a:r>
              <a:rPr lang="en-US" sz="800" dirty="0" smtClean="0">
                <a:solidFill>
                  <a:srgbClr val="7F7F7F"/>
                </a:solidFill>
              </a:rPr>
              <a:t>Cranford, NJ 07016</a:t>
            </a:r>
          </a:p>
          <a:p>
            <a:r>
              <a:rPr lang="en-US" sz="800" dirty="0" smtClean="0">
                <a:solidFill>
                  <a:srgbClr val="7F7F7F"/>
                </a:solidFill>
              </a:rPr>
              <a:t>908-505-9020</a:t>
            </a:r>
          </a:p>
          <a:p>
            <a:r>
              <a:rPr lang="en-US" sz="800" dirty="0" err="1" smtClean="0">
                <a:solidFill>
                  <a:srgbClr val="7F7F7F"/>
                </a:solidFill>
              </a:rPr>
              <a:t>www.doforms.com</a:t>
            </a:r>
            <a:endParaRPr lang="en-US" sz="800" dirty="0" smtClean="0">
              <a:solidFill>
                <a:srgbClr val="7F7F7F"/>
              </a:solidFill>
            </a:endParaRPr>
          </a:p>
          <a:p>
            <a:endParaRPr lang="en-US" sz="800" dirty="0">
              <a:solidFill>
                <a:srgbClr val="7F7F7F"/>
              </a:solidFill>
            </a:endParaRPr>
          </a:p>
          <a:p>
            <a:r>
              <a:rPr lang="en-US" sz="800" dirty="0">
                <a:solidFill>
                  <a:srgbClr val="7F7F7F"/>
                </a:solidFill>
              </a:rPr>
              <a:t>Contact: Laura Teller, SVP, Strategic Partnerships</a:t>
            </a:r>
          </a:p>
          <a:p>
            <a:r>
              <a:rPr lang="en-US" sz="800" dirty="0">
                <a:solidFill>
                  <a:srgbClr val="7F7F7F"/>
                </a:solidFill>
                <a:hlinkClick r:id="rId2"/>
              </a:rPr>
              <a:t>l</a:t>
            </a:r>
            <a:r>
              <a:rPr lang="en-US" sz="800" dirty="0" smtClean="0">
                <a:solidFill>
                  <a:srgbClr val="7F7F7F"/>
                </a:solidFill>
                <a:hlinkClick r:id="rId2"/>
              </a:rPr>
              <a:t>teller@doforms.com</a:t>
            </a:r>
            <a:endParaRPr lang="en-US" sz="800" dirty="0" smtClean="0">
              <a:solidFill>
                <a:srgbClr val="7F7F7F"/>
              </a:solidFill>
            </a:endParaRPr>
          </a:p>
          <a:p>
            <a:r>
              <a:rPr lang="en-US" sz="800" dirty="0" smtClean="0">
                <a:solidFill>
                  <a:srgbClr val="7F7F7F"/>
                </a:solidFill>
              </a:rPr>
              <a:t>908-505-9020 X 309; 609-613-3360 (M)</a:t>
            </a:r>
          </a:p>
        </p:txBody>
      </p:sp>
    </p:spTree>
    <p:extLst>
      <p:ext uri="{BB962C8B-B14F-4D97-AF65-F5344CB8AC3E}">
        <p14:creationId xmlns:p14="http://schemas.microsoft.com/office/powerpoint/2010/main" val="345186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465138" y="1547732"/>
            <a:ext cx="3850675" cy="728405"/>
          </a:xfrm>
        </p:spPr>
        <p:txBody>
          <a:bodyPr/>
          <a:lstStyle/>
          <a:p>
            <a:r>
              <a:rPr lang="en-US" sz="2000" dirty="0" smtClean="0"/>
              <a:t>Improving the waiting room experience</a:t>
            </a:r>
            <a:endParaRPr lang="en-US" sz="2000" dirty="0"/>
          </a:p>
        </p:txBody>
      </p:sp>
      <p:sp>
        <p:nvSpPr>
          <p:cNvPr id="10" name="Text Placeholder 9"/>
          <p:cNvSpPr>
            <a:spLocks noGrp="1"/>
          </p:cNvSpPr>
          <p:nvPr>
            <p:ph type="body" sz="quarter" idx="15"/>
          </p:nvPr>
        </p:nvSpPr>
        <p:spPr>
          <a:xfrm>
            <a:off x="465138" y="2518485"/>
            <a:ext cx="4482247" cy="3429144"/>
          </a:xfrm>
        </p:spPr>
        <p:txBody>
          <a:bodyPr/>
          <a:lstStyle/>
          <a:p>
            <a:r>
              <a:rPr lang="en-US" sz="2000" dirty="0" smtClean="0"/>
              <a:t>Health care practice devoted to the care of women specializing in obstetrics, gynecology, infertility, and </a:t>
            </a:r>
            <a:r>
              <a:rPr lang="en-US" sz="2000" dirty="0" err="1" smtClean="0"/>
              <a:t>urogynecology</a:t>
            </a:r>
            <a:endParaRPr lang="en-US" sz="2000" dirty="0" smtClean="0"/>
          </a:p>
          <a:p>
            <a:endParaRPr lang="en-US" sz="2000" dirty="0"/>
          </a:p>
          <a:p>
            <a:r>
              <a:rPr lang="en-US" sz="2000" dirty="0" smtClean="0"/>
              <a:t>Using doForms to streamline patient intake and to obtain authorization information</a:t>
            </a:r>
            <a:endParaRPr lang="en-US" sz="2000" dirty="0"/>
          </a:p>
          <a:p>
            <a:endParaRPr lang="en-US" sz="2000" dirty="0"/>
          </a:p>
        </p:txBody>
      </p:sp>
      <p:sp>
        <p:nvSpPr>
          <p:cNvPr id="2" name="Title 1"/>
          <p:cNvSpPr>
            <a:spLocks noGrp="1"/>
          </p:cNvSpPr>
          <p:nvPr>
            <p:ph type="ctrTitle"/>
          </p:nvPr>
        </p:nvSpPr>
        <p:spPr/>
        <p:txBody>
          <a:bodyPr/>
          <a:lstStyle/>
          <a:p>
            <a:r>
              <a:rPr lang="en-US" dirty="0" smtClean="0"/>
              <a:t>Streamlining patient check-in at a busy physician’s office</a:t>
            </a:r>
            <a:endParaRPr lang="en-US" dirty="0"/>
          </a:p>
        </p:txBody>
      </p:sp>
      <p:pic>
        <p:nvPicPr>
          <p:cNvPr id="8" name="Picture 7" descr="dreamstime_xxl_16470921.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47385" y="1970403"/>
            <a:ext cx="3623863" cy="4180810"/>
          </a:xfrm>
          <a:prstGeom prst="rect">
            <a:avLst/>
          </a:prstGeom>
        </p:spPr>
      </p:pic>
    </p:spTree>
    <p:extLst>
      <p:ext uri="{BB962C8B-B14F-4D97-AF65-F5344CB8AC3E}">
        <p14:creationId xmlns:p14="http://schemas.microsoft.com/office/powerpoint/2010/main" val="29389042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tolia_52702215_XS.jpg"/>
          <p:cNvPicPr>
            <a:picLocks noChangeAspect="1"/>
          </p:cNvPicPr>
          <p:nvPr/>
        </p:nvPicPr>
        <p:blipFill rotWithShape="1">
          <a:blip r:embed="rId2">
            <a:grayscl/>
            <a:extLst>
              <a:ext uri="{28A0092B-C50C-407E-A947-70E740481C1C}">
                <a14:useLocalDpi xmlns:a14="http://schemas.microsoft.com/office/drawing/2010/main" val="0"/>
              </a:ext>
            </a:extLst>
          </a:blip>
          <a:srcRect l="37444" t="16033"/>
          <a:stretch/>
        </p:blipFill>
        <p:spPr>
          <a:xfrm flipH="1">
            <a:off x="3058309" y="627812"/>
            <a:ext cx="6085689" cy="5579031"/>
          </a:xfrm>
          <a:prstGeom prst="rect">
            <a:avLst/>
          </a:prstGeom>
        </p:spPr>
      </p:pic>
      <p:sp>
        <p:nvSpPr>
          <p:cNvPr id="2" name="Title 1"/>
          <p:cNvSpPr>
            <a:spLocks noGrp="1"/>
          </p:cNvSpPr>
          <p:nvPr>
            <p:ph type="ctrTitle"/>
          </p:nvPr>
        </p:nvSpPr>
        <p:spPr>
          <a:xfrm>
            <a:off x="558779" y="427757"/>
            <a:ext cx="7751791" cy="400110"/>
          </a:xfrm>
        </p:spPr>
        <p:txBody>
          <a:bodyPr/>
          <a:lstStyle/>
          <a:p>
            <a:pPr lvl="0">
              <a:spcBef>
                <a:spcPts val="0"/>
              </a:spcBef>
            </a:pPr>
            <a:r>
              <a:rPr lang="en-US" dirty="0" smtClean="0">
                <a:solidFill>
                  <a:srgbClr val="7F7F7F"/>
                </a:solidFill>
              </a:rPr>
              <a:t>Using doForms to stop global spread of AIDS</a:t>
            </a:r>
            <a:endParaRPr lang="en-US" dirty="0">
              <a:solidFill>
                <a:srgbClr val="7F7F7F"/>
              </a:solidFill>
            </a:endParaRPr>
          </a:p>
        </p:txBody>
      </p:sp>
      <p:sp>
        <p:nvSpPr>
          <p:cNvPr id="7" name="Text Placeholder 2"/>
          <p:cNvSpPr txBox="1">
            <a:spLocks/>
          </p:cNvSpPr>
          <p:nvPr/>
        </p:nvSpPr>
        <p:spPr>
          <a:xfrm>
            <a:off x="246232" y="2560333"/>
            <a:ext cx="3419926" cy="28153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2000" dirty="0" smtClean="0">
                <a:solidFill>
                  <a:schemeClr val="bg2">
                    <a:lumMod val="50000"/>
                  </a:schemeClr>
                </a:solidFill>
              </a:rPr>
              <a:t>doForms is used as part of of an international, global effort to combat the HIV epidemic</a:t>
            </a:r>
          </a:p>
          <a:p>
            <a:pPr>
              <a:spcAft>
                <a:spcPts val="600"/>
              </a:spcAft>
            </a:pPr>
            <a:r>
              <a:rPr lang="en-US" sz="2000" dirty="0" smtClean="0">
                <a:solidFill>
                  <a:schemeClr val="bg2">
                    <a:lumMod val="50000"/>
                  </a:schemeClr>
                </a:solidFill>
              </a:rPr>
              <a:t>Scientists are using doForms to collect data, including survey responses, barcodes for biological samples, and GPS coordinates for study sites</a:t>
            </a:r>
          </a:p>
        </p:txBody>
      </p:sp>
      <p:sp>
        <p:nvSpPr>
          <p:cNvPr id="9" name="Rectangle 8"/>
          <p:cNvSpPr/>
          <p:nvPr/>
        </p:nvSpPr>
        <p:spPr>
          <a:xfrm>
            <a:off x="4434675" y="4534240"/>
            <a:ext cx="4086347" cy="1838965"/>
          </a:xfrm>
          <a:prstGeom prst="rect">
            <a:avLst/>
          </a:prstGeom>
          <a:noFill/>
        </p:spPr>
        <p:txBody>
          <a:bodyPr wrap="square">
            <a:spAutoFit/>
          </a:bodyPr>
          <a:lstStyle/>
          <a:p>
            <a:pPr>
              <a:spcAft>
                <a:spcPts val="600"/>
              </a:spcAft>
            </a:pPr>
            <a:r>
              <a:rPr lang="en-US" sz="1400" i="1" dirty="0">
                <a:solidFill>
                  <a:srgbClr val="6C6C6C"/>
                </a:solidFill>
              </a:rPr>
              <a:t>“This easy-to-use platform simplifies and facilitates the design and creation of data collection instruments, as well as the collection, management, and analysis of data… immensely improving the quality of our w</a:t>
            </a:r>
            <a:r>
              <a:rPr lang="en-US" sz="1400" i="1" dirty="0" smtClean="0">
                <a:solidFill>
                  <a:srgbClr val="6C6C6C"/>
                </a:solidFill>
              </a:rPr>
              <a:t>ork</a:t>
            </a:r>
            <a:r>
              <a:rPr lang="en-US" sz="1400" i="1" dirty="0">
                <a:solidFill>
                  <a:srgbClr val="6C6C6C"/>
                </a:solidFill>
              </a:rPr>
              <a:t>, while saving us both time and money.</a:t>
            </a:r>
            <a:r>
              <a:rPr lang="en-US" sz="1400" i="1" dirty="0" smtClean="0">
                <a:solidFill>
                  <a:srgbClr val="6C6C6C"/>
                </a:solidFill>
              </a:rPr>
              <a:t>”</a:t>
            </a:r>
          </a:p>
          <a:p>
            <a:pPr>
              <a:spcAft>
                <a:spcPts val="600"/>
              </a:spcAft>
            </a:pPr>
            <a:r>
              <a:rPr lang="en-US" sz="1400" i="1" dirty="0" smtClean="0">
                <a:solidFill>
                  <a:srgbClr val="6C6C6C"/>
                </a:solidFill>
              </a:rPr>
              <a:t>-- </a:t>
            </a:r>
            <a:r>
              <a:rPr lang="en-US" sz="1050" i="1" dirty="0" smtClean="0">
                <a:solidFill>
                  <a:srgbClr val="6C6C6C"/>
                </a:solidFill>
              </a:rPr>
              <a:t>Stephen Delgado, Senior Epidemiologist Consultant, HIV Prevention &amp; Control, Central America Operations</a:t>
            </a:r>
            <a:endParaRPr lang="en-US" sz="1050" i="1" dirty="0">
              <a:solidFill>
                <a:srgbClr val="6C6C6C"/>
              </a:solidFill>
            </a:endParaRPr>
          </a:p>
        </p:txBody>
      </p:sp>
      <p:sp>
        <p:nvSpPr>
          <p:cNvPr id="8" name="Text Placeholder 6"/>
          <p:cNvSpPr txBox="1">
            <a:spLocks/>
          </p:cNvSpPr>
          <p:nvPr/>
        </p:nvSpPr>
        <p:spPr>
          <a:xfrm>
            <a:off x="246232" y="1671224"/>
            <a:ext cx="3850675" cy="65556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b="1" dirty="0"/>
          </a:p>
        </p:txBody>
      </p:sp>
      <p:sp>
        <p:nvSpPr>
          <p:cNvPr id="3" name="Rectangle 2"/>
          <p:cNvSpPr/>
          <p:nvPr/>
        </p:nvSpPr>
        <p:spPr>
          <a:xfrm>
            <a:off x="246232" y="1462221"/>
            <a:ext cx="4572000" cy="923330"/>
          </a:xfrm>
          <a:prstGeom prst="rect">
            <a:avLst/>
          </a:prstGeom>
        </p:spPr>
        <p:txBody>
          <a:bodyPr>
            <a:spAutoFit/>
          </a:bodyPr>
          <a:lstStyle/>
          <a:p>
            <a:r>
              <a:rPr lang="en-US" b="1" dirty="0">
                <a:solidFill>
                  <a:schemeClr val="bg2">
                    <a:lumMod val="50000"/>
                  </a:schemeClr>
                </a:solidFill>
              </a:rPr>
              <a:t>National Center for Biotechnology </a:t>
            </a:r>
            <a:r>
              <a:rPr lang="en-US" b="1" dirty="0" smtClean="0">
                <a:solidFill>
                  <a:schemeClr val="bg2">
                    <a:lumMod val="50000"/>
                  </a:schemeClr>
                </a:solidFill>
              </a:rPr>
              <a:t>Information uses doForms for global </a:t>
            </a:r>
            <a:r>
              <a:rPr lang="en-US" b="1" dirty="0">
                <a:solidFill>
                  <a:schemeClr val="bg2">
                    <a:lumMod val="50000"/>
                  </a:schemeClr>
                </a:solidFill>
              </a:rPr>
              <a:t>f</a:t>
            </a:r>
            <a:r>
              <a:rPr lang="en-US" b="1" dirty="0" smtClean="0">
                <a:solidFill>
                  <a:schemeClr val="bg2">
                    <a:lumMod val="50000"/>
                  </a:schemeClr>
                </a:solidFill>
              </a:rPr>
              <a:t>ield data collection</a:t>
            </a:r>
            <a:endParaRPr lang="en-US" b="1" dirty="0">
              <a:solidFill>
                <a:schemeClr val="bg2">
                  <a:lumMod val="50000"/>
                </a:schemeClr>
              </a:solidFill>
            </a:endParaRPr>
          </a:p>
        </p:txBody>
      </p:sp>
    </p:spTree>
    <p:extLst>
      <p:ext uri="{BB962C8B-B14F-4D97-AF65-F5344CB8AC3E}">
        <p14:creationId xmlns:p14="http://schemas.microsoft.com/office/powerpoint/2010/main" val="14832285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4941"/>
            <a:ext cx="9143999" cy="800219"/>
          </a:xfrm>
        </p:spPr>
        <p:txBody>
          <a:bodyPr/>
          <a:lstStyle/>
          <a:p>
            <a:r>
              <a:rPr lang="en-US" dirty="0" smtClean="0"/>
              <a:t>Using doForms to streamline delivery of urgent public healthcare</a:t>
            </a:r>
            <a:endParaRPr lang="en-US" dirty="0"/>
          </a:p>
        </p:txBody>
      </p:sp>
      <p:sp>
        <p:nvSpPr>
          <p:cNvPr id="4" name="Text Placeholder 2"/>
          <p:cNvSpPr txBox="1">
            <a:spLocks/>
          </p:cNvSpPr>
          <p:nvPr/>
        </p:nvSpPr>
        <p:spPr>
          <a:xfrm>
            <a:off x="324027" y="2416262"/>
            <a:ext cx="4070334" cy="364715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solidFill>
                  <a:srgbClr val="7F7F7F"/>
                </a:solidFill>
              </a:rPr>
              <a:t>doForms was used as part of major anti-cholera vaccination campaign, reading barcodes on individuals’ national ID cards</a:t>
            </a:r>
            <a:r>
              <a:rPr lang="en-US" sz="2000" dirty="0">
                <a:solidFill>
                  <a:srgbClr val="7F7F7F"/>
                </a:solidFill>
              </a:rPr>
              <a:t> </a:t>
            </a:r>
            <a:r>
              <a:rPr lang="en-US" sz="2000" dirty="0" smtClean="0">
                <a:solidFill>
                  <a:srgbClr val="7F7F7F"/>
                </a:solidFill>
              </a:rPr>
              <a:t>in order to track inoculations</a:t>
            </a:r>
          </a:p>
          <a:p>
            <a:pPr marL="0" indent="0">
              <a:buFont typeface="Arial"/>
              <a:buNone/>
            </a:pPr>
            <a:endParaRPr lang="en-US" sz="2000" dirty="0">
              <a:solidFill>
                <a:srgbClr val="7F7F7F"/>
              </a:solidFill>
            </a:endParaRPr>
          </a:p>
          <a:p>
            <a:pPr marL="0" indent="0">
              <a:buFont typeface="Arial"/>
              <a:buNone/>
            </a:pPr>
            <a:r>
              <a:rPr lang="en-US" sz="2000" dirty="0" smtClean="0">
                <a:solidFill>
                  <a:srgbClr val="7F7F7F"/>
                </a:solidFill>
              </a:rPr>
              <a:t>doForms delivered better process control and more complete, streamlined, and automated record-keeping</a:t>
            </a:r>
          </a:p>
        </p:txBody>
      </p:sp>
      <p:sp>
        <p:nvSpPr>
          <p:cNvPr id="9" name="Text Placeholder 9"/>
          <p:cNvSpPr txBox="1">
            <a:spLocks/>
          </p:cNvSpPr>
          <p:nvPr/>
        </p:nvSpPr>
        <p:spPr>
          <a:xfrm>
            <a:off x="324027" y="1244429"/>
            <a:ext cx="3850675" cy="72840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solidFill>
                  <a:srgbClr val="7F7F7F"/>
                </a:solidFill>
              </a:rPr>
              <a:t>Supporting an initiative to protect 250,000 Haitians from cholera</a:t>
            </a:r>
            <a:endParaRPr lang="en-US" sz="2000" b="1" dirty="0">
              <a:solidFill>
                <a:srgbClr val="7F7F7F"/>
              </a:solidFill>
            </a:endParaRPr>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848" y="2256438"/>
            <a:ext cx="2971800" cy="2743200"/>
          </a:xfrm>
          <a:prstGeom prst="rect">
            <a:avLst/>
          </a:prstGeom>
        </p:spPr>
      </p:pic>
    </p:spTree>
    <p:extLst>
      <p:ext uri="{BB962C8B-B14F-4D97-AF65-F5344CB8AC3E}">
        <p14:creationId xmlns:p14="http://schemas.microsoft.com/office/powerpoint/2010/main" val="42419888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TextBox 4"/>
          <p:cNvSpPr txBox="1"/>
          <p:nvPr/>
        </p:nvSpPr>
        <p:spPr>
          <a:xfrm>
            <a:off x="1570373" y="4016974"/>
            <a:ext cx="6431695" cy="338554"/>
          </a:xfrm>
          <a:prstGeom prst="rect">
            <a:avLst/>
          </a:prstGeom>
          <a:noFill/>
        </p:spPr>
        <p:txBody>
          <a:bodyPr wrap="square" rtlCol="0">
            <a:spAutoFit/>
          </a:bodyPr>
          <a:lstStyle/>
          <a:p>
            <a:r>
              <a:rPr lang="en-US" sz="1600" dirty="0" smtClean="0">
                <a:hlinkClick r:id="rId2"/>
              </a:rPr>
              <a:t>For more information, visit www.doForms.com</a:t>
            </a:r>
            <a:r>
              <a:rPr lang="en-US" sz="1600" dirty="0" smtClean="0"/>
              <a:t> or call 908</a:t>
            </a:r>
            <a:r>
              <a:rPr lang="en-US" sz="1600" dirty="0"/>
              <a:t>-505-</a:t>
            </a:r>
            <a:r>
              <a:rPr lang="en-US" sz="1600" dirty="0" smtClean="0"/>
              <a:t>9020</a:t>
            </a:r>
            <a:endParaRPr lang="en-US" sz="1600" dirty="0"/>
          </a:p>
        </p:txBody>
      </p:sp>
    </p:spTree>
    <p:extLst>
      <p:ext uri="{BB962C8B-B14F-4D97-AF65-F5344CB8AC3E}">
        <p14:creationId xmlns:p14="http://schemas.microsoft.com/office/powerpoint/2010/main" val="20726027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Healthcare Use Cases</a:t>
            </a:r>
            <a:endParaRPr lang="en-US" dirty="0"/>
          </a:p>
        </p:txBody>
      </p:sp>
    </p:spTree>
    <p:extLst>
      <p:ext uri="{BB962C8B-B14F-4D97-AF65-F5344CB8AC3E}">
        <p14:creationId xmlns:p14="http://schemas.microsoft.com/office/powerpoint/2010/main" val="32416390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364941"/>
            <a:ext cx="9143999" cy="800219"/>
          </a:xfrm>
        </p:spPr>
        <p:txBody>
          <a:bodyPr/>
          <a:lstStyle/>
          <a:p>
            <a:r>
              <a:rPr lang="en-US" dirty="0" smtClean="0">
                <a:latin typeface="Proxima Nova Soft Medium"/>
                <a:cs typeface="Proxima Nova Soft Medium"/>
              </a:rPr>
              <a:t>Where can doForms be </a:t>
            </a:r>
            <a:r>
              <a:rPr lang="en-US" dirty="0" smtClean="0">
                <a:latin typeface="Proxima Nova Soft Medium"/>
                <a:cs typeface="Proxima Nova Soft Medium"/>
              </a:rPr>
              <a:t>used in healthcare?</a:t>
            </a:r>
            <a:r>
              <a:rPr lang="en-US" dirty="0" smtClean="0">
                <a:latin typeface="Proxima Nova Soft Medium"/>
                <a:cs typeface="Proxima Nova Soft Medium"/>
              </a:rPr>
              <a:t/>
            </a:r>
            <a:br>
              <a:rPr lang="en-US" dirty="0" smtClean="0">
                <a:latin typeface="Proxima Nova Soft Medium"/>
                <a:cs typeface="Proxima Nova Soft Medium"/>
              </a:rPr>
            </a:br>
            <a:r>
              <a:rPr lang="en-US" dirty="0" smtClean="0">
                <a:latin typeface="Proxima Nova Soft Medium"/>
                <a:cs typeface="Proxima Nova Soft Medium"/>
              </a:rPr>
              <a:t>Selected (relevant) real-life examples</a:t>
            </a:r>
            <a:endParaRPr lang="en-US" dirty="0">
              <a:latin typeface="Proxima Nova Soft Medium"/>
              <a:cs typeface="Proxima Nova Soft Medium"/>
            </a:endParaRPr>
          </a:p>
        </p:txBody>
      </p:sp>
      <p:sp>
        <p:nvSpPr>
          <p:cNvPr id="12" name="TextBox 11"/>
          <p:cNvSpPr txBox="1"/>
          <p:nvPr/>
        </p:nvSpPr>
        <p:spPr>
          <a:xfrm>
            <a:off x="2599217" y="1421428"/>
            <a:ext cx="1895231" cy="5252722"/>
          </a:xfrm>
          <a:prstGeom prst="rect">
            <a:avLst/>
          </a:prstGeom>
          <a:noFill/>
        </p:spPr>
        <p:txBody>
          <a:bodyPr wrap="square" rtlCol="0">
            <a:spAutoFit/>
          </a:bodyPr>
          <a:lstStyle/>
          <a:p>
            <a:r>
              <a:rPr lang="en-US" b="1" dirty="0" smtClean="0">
                <a:solidFill>
                  <a:prstClr val="white"/>
                </a:solidFill>
                <a:latin typeface="Arial"/>
              </a:rPr>
              <a:t>Services/ Maintenance</a:t>
            </a:r>
          </a:p>
          <a:p>
            <a:endParaRPr lang="en-US" sz="1050" dirty="0">
              <a:solidFill>
                <a:prstClr val="white"/>
              </a:solidFill>
              <a:latin typeface="Arial"/>
            </a:endParaRPr>
          </a:p>
          <a:p>
            <a:pPr marL="285750" indent="-285750">
              <a:lnSpc>
                <a:spcPct val="110000"/>
              </a:lnSpc>
              <a:buFont typeface="Arial"/>
              <a:buChar char="•"/>
            </a:pPr>
            <a:r>
              <a:rPr lang="en-US" sz="1600" dirty="0" smtClean="0">
                <a:solidFill>
                  <a:prstClr val="white"/>
                </a:solidFill>
                <a:latin typeface="Arial"/>
              </a:rPr>
              <a:t>Gardeners/ Lawn Care</a:t>
            </a:r>
          </a:p>
          <a:p>
            <a:pPr marL="285750" indent="-285750">
              <a:lnSpc>
                <a:spcPct val="110000"/>
              </a:lnSpc>
              <a:buFont typeface="Arial"/>
              <a:buChar char="•"/>
            </a:pPr>
            <a:r>
              <a:rPr lang="en-US" sz="1600" dirty="0" smtClean="0">
                <a:solidFill>
                  <a:prstClr val="white"/>
                </a:solidFill>
                <a:latin typeface="Arial"/>
              </a:rPr>
              <a:t>Pool Maintenance</a:t>
            </a:r>
          </a:p>
          <a:p>
            <a:pPr marL="285750" indent="-285750">
              <a:lnSpc>
                <a:spcPct val="110000"/>
              </a:lnSpc>
              <a:buFont typeface="Arial"/>
              <a:buChar char="•"/>
            </a:pPr>
            <a:r>
              <a:rPr lang="en-US" sz="1600" dirty="0" smtClean="0">
                <a:solidFill>
                  <a:prstClr val="white"/>
                </a:solidFill>
                <a:latin typeface="Arial"/>
              </a:rPr>
              <a:t>Maids &amp; Cleaning Services</a:t>
            </a:r>
          </a:p>
          <a:p>
            <a:pPr marL="285750" indent="-285750">
              <a:lnSpc>
                <a:spcPct val="110000"/>
              </a:lnSpc>
              <a:buFont typeface="Arial"/>
              <a:buChar char="•"/>
            </a:pPr>
            <a:r>
              <a:rPr lang="en-US" sz="1600" dirty="0" smtClean="0">
                <a:solidFill>
                  <a:prstClr val="white"/>
                </a:solidFill>
                <a:latin typeface="Arial"/>
              </a:rPr>
              <a:t>Damage Remediation</a:t>
            </a:r>
          </a:p>
          <a:p>
            <a:pPr marL="285750" indent="-285750">
              <a:lnSpc>
                <a:spcPct val="110000"/>
              </a:lnSpc>
              <a:buFont typeface="Arial"/>
              <a:buChar char="•"/>
            </a:pPr>
            <a:r>
              <a:rPr lang="en-US" sz="1600" dirty="0">
                <a:solidFill>
                  <a:prstClr val="white"/>
                </a:solidFill>
                <a:latin typeface="Arial"/>
              </a:rPr>
              <a:t>Real </a:t>
            </a:r>
            <a:r>
              <a:rPr lang="en-US" sz="1600" dirty="0" smtClean="0">
                <a:solidFill>
                  <a:prstClr val="white"/>
                </a:solidFill>
                <a:latin typeface="Arial"/>
              </a:rPr>
              <a:t>Estate Management Companies</a:t>
            </a:r>
          </a:p>
          <a:p>
            <a:pPr marL="285750" indent="-285750">
              <a:lnSpc>
                <a:spcPct val="110000"/>
              </a:lnSpc>
              <a:buFont typeface="Arial"/>
              <a:buChar char="•"/>
            </a:pPr>
            <a:r>
              <a:rPr lang="en-US" sz="1600" dirty="0" smtClean="0">
                <a:solidFill>
                  <a:prstClr val="white"/>
                </a:solidFill>
                <a:latin typeface="Arial"/>
              </a:rPr>
              <a:t>Janitorial Services</a:t>
            </a:r>
          </a:p>
          <a:p>
            <a:pPr marL="285750" indent="-285750">
              <a:lnSpc>
                <a:spcPct val="110000"/>
              </a:lnSpc>
              <a:buFont typeface="Arial"/>
              <a:buChar char="•"/>
            </a:pPr>
            <a:endParaRPr lang="en-US" sz="1600" dirty="0" smtClean="0">
              <a:solidFill>
                <a:prstClr val="white"/>
              </a:solidFill>
              <a:latin typeface="Arial"/>
            </a:endParaRPr>
          </a:p>
          <a:p>
            <a:pPr marL="285750" indent="-285750">
              <a:lnSpc>
                <a:spcPct val="110000"/>
              </a:lnSpc>
              <a:buFont typeface="Arial"/>
              <a:buChar char="•"/>
            </a:pPr>
            <a:endParaRPr lang="en-US" sz="1600" dirty="0" smtClean="0">
              <a:solidFill>
                <a:prstClr val="white"/>
              </a:solidFill>
              <a:latin typeface="Arial"/>
            </a:endParaRPr>
          </a:p>
        </p:txBody>
      </p:sp>
      <p:sp>
        <p:nvSpPr>
          <p:cNvPr id="16" name="object 7"/>
          <p:cNvSpPr/>
          <p:nvPr/>
        </p:nvSpPr>
        <p:spPr>
          <a:xfrm>
            <a:off x="70902" y="1986153"/>
            <a:ext cx="2960370" cy="2633980"/>
          </a:xfrm>
          <a:custGeom>
            <a:avLst/>
            <a:gdLst/>
            <a:ahLst/>
            <a:cxnLst/>
            <a:rect l="l" t="t" r="r" b="b"/>
            <a:pathLst>
              <a:path w="2960370" h="2761615">
                <a:moveTo>
                  <a:pt x="0" y="2761488"/>
                </a:moveTo>
                <a:lnTo>
                  <a:pt x="2960370" y="2761488"/>
                </a:lnTo>
                <a:lnTo>
                  <a:pt x="2960370" y="0"/>
                </a:lnTo>
                <a:lnTo>
                  <a:pt x="0" y="0"/>
                </a:lnTo>
                <a:lnTo>
                  <a:pt x="0" y="2761488"/>
                </a:lnTo>
                <a:close/>
              </a:path>
            </a:pathLst>
          </a:custGeom>
          <a:solidFill>
            <a:srgbClr val="F1F2F2"/>
          </a:solidFill>
        </p:spPr>
        <p:txBody>
          <a:bodyPr wrap="square" lIns="0" tIns="0" rIns="0" bIns="0" rtlCol="0"/>
          <a:lstStyle/>
          <a:p>
            <a:endParaRPr/>
          </a:p>
        </p:txBody>
      </p:sp>
      <p:sp>
        <p:nvSpPr>
          <p:cNvPr id="17" name="object 10"/>
          <p:cNvSpPr/>
          <p:nvPr/>
        </p:nvSpPr>
        <p:spPr>
          <a:xfrm>
            <a:off x="3092691" y="1977384"/>
            <a:ext cx="2960370" cy="2642747"/>
          </a:xfrm>
          <a:custGeom>
            <a:avLst/>
            <a:gdLst/>
            <a:ahLst/>
            <a:cxnLst/>
            <a:rect l="l" t="t" r="r" b="b"/>
            <a:pathLst>
              <a:path w="2960370" h="2199640">
                <a:moveTo>
                  <a:pt x="0" y="2199132"/>
                </a:moveTo>
                <a:lnTo>
                  <a:pt x="2960369" y="2199132"/>
                </a:lnTo>
                <a:lnTo>
                  <a:pt x="2960369" y="0"/>
                </a:lnTo>
                <a:lnTo>
                  <a:pt x="0" y="0"/>
                </a:lnTo>
                <a:lnTo>
                  <a:pt x="0" y="2199132"/>
                </a:lnTo>
                <a:close/>
              </a:path>
            </a:pathLst>
          </a:custGeom>
          <a:solidFill>
            <a:srgbClr val="F1F2F2"/>
          </a:solidFill>
        </p:spPr>
        <p:txBody>
          <a:bodyPr wrap="square" lIns="0" tIns="0" rIns="0" bIns="0" rtlCol="0"/>
          <a:lstStyle/>
          <a:p>
            <a:endParaRPr/>
          </a:p>
        </p:txBody>
      </p:sp>
      <p:sp>
        <p:nvSpPr>
          <p:cNvPr id="18" name="object 11"/>
          <p:cNvSpPr/>
          <p:nvPr/>
        </p:nvSpPr>
        <p:spPr>
          <a:xfrm>
            <a:off x="6103861" y="1986152"/>
            <a:ext cx="2960370" cy="2633980"/>
          </a:xfrm>
          <a:custGeom>
            <a:avLst/>
            <a:gdLst/>
            <a:ahLst/>
            <a:cxnLst/>
            <a:rect l="l" t="t" r="r" b="b"/>
            <a:pathLst>
              <a:path w="2960370" h="2633979">
                <a:moveTo>
                  <a:pt x="0" y="2633472"/>
                </a:moveTo>
                <a:lnTo>
                  <a:pt x="2960370" y="2633472"/>
                </a:lnTo>
                <a:lnTo>
                  <a:pt x="2960370" y="0"/>
                </a:lnTo>
                <a:lnTo>
                  <a:pt x="0" y="0"/>
                </a:lnTo>
                <a:lnTo>
                  <a:pt x="0" y="2633472"/>
                </a:lnTo>
                <a:close/>
              </a:path>
            </a:pathLst>
          </a:custGeom>
          <a:solidFill>
            <a:srgbClr val="F1F2F2"/>
          </a:solidFill>
        </p:spPr>
        <p:txBody>
          <a:bodyPr wrap="square" lIns="0" tIns="0" rIns="0" bIns="0" rtlCol="0"/>
          <a:lstStyle/>
          <a:p>
            <a:endParaRPr/>
          </a:p>
        </p:txBody>
      </p:sp>
      <p:sp>
        <p:nvSpPr>
          <p:cNvPr id="19" name="object 12"/>
          <p:cNvSpPr/>
          <p:nvPr/>
        </p:nvSpPr>
        <p:spPr>
          <a:xfrm>
            <a:off x="70902" y="1442273"/>
            <a:ext cx="2960370" cy="539750"/>
          </a:xfrm>
          <a:custGeom>
            <a:avLst/>
            <a:gdLst/>
            <a:ahLst/>
            <a:cxnLst/>
            <a:rect l="l" t="t" r="r" b="b"/>
            <a:pathLst>
              <a:path w="2960370" h="539750">
                <a:moveTo>
                  <a:pt x="0" y="539496"/>
                </a:moveTo>
                <a:lnTo>
                  <a:pt x="2960370" y="539496"/>
                </a:lnTo>
                <a:lnTo>
                  <a:pt x="2960370" y="0"/>
                </a:lnTo>
                <a:lnTo>
                  <a:pt x="0" y="0"/>
                </a:lnTo>
                <a:lnTo>
                  <a:pt x="0" y="539496"/>
                </a:lnTo>
                <a:close/>
              </a:path>
            </a:pathLst>
          </a:custGeom>
          <a:solidFill>
            <a:srgbClr val="E45424"/>
          </a:solidFill>
        </p:spPr>
        <p:txBody>
          <a:bodyPr wrap="square" lIns="0" tIns="0" rIns="0" bIns="0" rtlCol="0"/>
          <a:lstStyle/>
          <a:p>
            <a:endParaRPr/>
          </a:p>
        </p:txBody>
      </p:sp>
      <p:sp>
        <p:nvSpPr>
          <p:cNvPr id="20" name="object 15"/>
          <p:cNvSpPr/>
          <p:nvPr/>
        </p:nvSpPr>
        <p:spPr>
          <a:xfrm>
            <a:off x="3092691" y="1442273"/>
            <a:ext cx="2960370" cy="539750"/>
          </a:xfrm>
          <a:custGeom>
            <a:avLst/>
            <a:gdLst/>
            <a:ahLst/>
            <a:cxnLst/>
            <a:rect l="l" t="t" r="r" b="b"/>
            <a:pathLst>
              <a:path w="2960370" h="539750">
                <a:moveTo>
                  <a:pt x="0" y="539496"/>
                </a:moveTo>
                <a:lnTo>
                  <a:pt x="2960369" y="539496"/>
                </a:lnTo>
                <a:lnTo>
                  <a:pt x="2960369" y="0"/>
                </a:lnTo>
                <a:lnTo>
                  <a:pt x="0" y="0"/>
                </a:lnTo>
                <a:lnTo>
                  <a:pt x="0" y="539496"/>
                </a:lnTo>
                <a:close/>
              </a:path>
            </a:pathLst>
          </a:custGeom>
          <a:solidFill>
            <a:srgbClr val="E45424"/>
          </a:solidFill>
        </p:spPr>
        <p:txBody>
          <a:bodyPr wrap="square" lIns="0" tIns="0" rIns="0" bIns="0" rtlCol="0"/>
          <a:lstStyle/>
          <a:p>
            <a:endParaRPr/>
          </a:p>
        </p:txBody>
      </p:sp>
      <p:sp>
        <p:nvSpPr>
          <p:cNvPr id="21" name="object 16"/>
          <p:cNvSpPr/>
          <p:nvPr/>
        </p:nvSpPr>
        <p:spPr>
          <a:xfrm>
            <a:off x="6103861" y="1442273"/>
            <a:ext cx="2960370" cy="539750"/>
          </a:xfrm>
          <a:custGeom>
            <a:avLst/>
            <a:gdLst/>
            <a:ahLst/>
            <a:cxnLst/>
            <a:rect l="l" t="t" r="r" b="b"/>
            <a:pathLst>
              <a:path w="2960370" h="539750">
                <a:moveTo>
                  <a:pt x="0" y="539496"/>
                </a:moveTo>
                <a:lnTo>
                  <a:pt x="2960370" y="539496"/>
                </a:lnTo>
                <a:lnTo>
                  <a:pt x="2960370" y="0"/>
                </a:lnTo>
                <a:lnTo>
                  <a:pt x="0" y="0"/>
                </a:lnTo>
                <a:lnTo>
                  <a:pt x="0" y="539496"/>
                </a:lnTo>
                <a:close/>
              </a:path>
            </a:pathLst>
          </a:custGeom>
          <a:solidFill>
            <a:srgbClr val="E45424"/>
          </a:solidFill>
        </p:spPr>
        <p:txBody>
          <a:bodyPr wrap="square" lIns="0" tIns="0" rIns="0" bIns="0" rtlCol="0"/>
          <a:lstStyle/>
          <a:p>
            <a:endParaRPr/>
          </a:p>
        </p:txBody>
      </p:sp>
      <p:sp>
        <p:nvSpPr>
          <p:cNvPr id="22" name="object 17"/>
          <p:cNvSpPr txBox="1"/>
          <p:nvPr/>
        </p:nvSpPr>
        <p:spPr>
          <a:xfrm>
            <a:off x="273085" y="1597848"/>
            <a:ext cx="2125803" cy="246221"/>
          </a:xfrm>
          <a:prstGeom prst="rect">
            <a:avLst/>
          </a:prstGeom>
        </p:spPr>
        <p:txBody>
          <a:bodyPr vert="horz" wrap="square" lIns="0" tIns="0" rIns="0" bIns="0" rtlCol="0">
            <a:spAutoFit/>
          </a:bodyPr>
          <a:lstStyle/>
          <a:p>
            <a:pPr marL="12700">
              <a:lnSpc>
                <a:spcPct val="100000"/>
              </a:lnSpc>
            </a:pPr>
            <a:r>
              <a:rPr lang="en-US" sz="1600" b="1" spc="-5" dirty="0" smtClean="0">
                <a:solidFill>
                  <a:srgbClr val="FFFFFF"/>
                </a:solidFill>
                <a:latin typeface="Helvetica"/>
                <a:cs typeface="Helvetica"/>
              </a:rPr>
              <a:t>First Responders</a:t>
            </a:r>
            <a:endParaRPr sz="1600" dirty="0">
              <a:latin typeface="Helvetica"/>
              <a:cs typeface="Helvetica"/>
            </a:endParaRPr>
          </a:p>
        </p:txBody>
      </p:sp>
      <p:grpSp>
        <p:nvGrpSpPr>
          <p:cNvPr id="24" name="Group 23"/>
          <p:cNvGrpSpPr/>
          <p:nvPr/>
        </p:nvGrpSpPr>
        <p:grpSpPr>
          <a:xfrm>
            <a:off x="1160326" y="4812034"/>
            <a:ext cx="2960370" cy="1966340"/>
            <a:chOff x="1599310" y="4812034"/>
            <a:chExt cx="2960370" cy="1966340"/>
          </a:xfrm>
        </p:grpSpPr>
        <p:sp>
          <p:nvSpPr>
            <p:cNvPr id="25" name="object 8"/>
            <p:cNvSpPr/>
            <p:nvPr/>
          </p:nvSpPr>
          <p:spPr>
            <a:xfrm>
              <a:off x="1599310" y="5351529"/>
              <a:ext cx="2960370" cy="1426845"/>
            </a:xfrm>
            <a:custGeom>
              <a:avLst/>
              <a:gdLst/>
              <a:ahLst/>
              <a:cxnLst/>
              <a:rect l="l" t="t" r="r" b="b"/>
              <a:pathLst>
                <a:path w="2960370" h="1426845">
                  <a:moveTo>
                    <a:pt x="0" y="1426463"/>
                  </a:moveTo>
                  <a:lnTo>
                    <a:pt x="2960369" y="1426463"/>
                  </a:lnTo>
                  <a:lnTo>
                    <a:pt x="2960369" y="0"/>
                  </a:lnTo>
                  <a:lnTo>
                    <a:pt x="0" y="0"/>
                  </a:lnTo>
                  <a:lnTo>
                    <a:pt x="0" y="1426463"/>
                  </a:lnTo>
                  <a:close/>
                </a:path>
              </a:pathLst>
            </a:custGeom>
            <a:solidFill>
              <a:srgbClr val="F1F2F2"/>
            </a:solidFill>
          </p:spPr>
          <p:txBody>
            <a:bodyPr wrap="square" lIns="0" tIns="0" rIns="0" bIns="0" rtlCol="0"/>
            <a:lstStyle/>
            <a:p>
              <a:endParaRPr/>
            </a:p>
          </p:txBody>
        </p:sp>
        <p:sp>
          <p:nvSpPr>
            <p:cNvPr id="26" name="object 13"/>
            <p:cNvSpPr/>
            <p:nvPr/>
          </p:nvSpPr>
          <p:spPr>
            <a:xfrm>
              <a:off x="1599310" y="4812034"/>
              <a:ext cx="2960370" cy="539750"/>
            </a:xfrm>
            <a:custGeom>
              <a:avLst/>
              <a:gdLst/>
              <a:ahLst/>
              <a:cxnLst/>
              <a:rect l="l" t="t" r="r" b="b"/>
              <a:pathLst>
                <a:path w="2960370" h="539750">
                  <a:moveTo>
                    <a:pt x="0" y="539496"/>
                  </a:moveTo>
                  <a:lnTo>
                    <a:pt x="2960369" y="539496"/>
                  </a:lnTo>
                  <a:lnTo>
                    <a:pt x="2960369" y="0"/>
                  </a:lnTo>
                  <a:lnTo>
                    <a:pt x="0" y="0"/>
                  </a:lnTo>
                  <a:lnTo>
                    <a:pt x="0" y="539496"/>
                  </a:lnTo>
                  <a:close/>
                </a:path>
              </a:pathLst>
            </a:custGeom>
            <a:solidFill>
              <a:srgbClr val="E45424"/>
            </a:solidFill>
          </p:spPr>
          <p:txBody>
            <a:bodyPr wrap="square" lIns="0" tIns="0" rIns="0" bIns="0" rtlCol="0"/>
            <a:lstStyle/>
            <a:p>
              <a:endParaRPr/>
            </a:p>
          </p:txBody>
        </p:sp>
        <p:sp>
          <p:nvSpPr>
            <p:cNvPr id="27" name="object 19"/>
            <p:cNvSpPr txBox="1"/>
            <p:nvPr/>
          </p:nvSpPr>
          <p:spPr>
            <a:xfrm>
              <a:off x="1801495" y="4988052"/>
              <a:ext cx="2519680" cy="246221"/>
            </a:xfrm>
            <a:prstGeom prst="rect">
              <a:avLst/>
            </a:prstGeom>
          </p:spPr>
          <p:txBody>
            <a:bodyPr vert="horz" wrap="square" lIns="0" tIns="0" rIns="0" bIns="0" rtlCol="0">
              <a:spAutoFit/>
            </a:bodyPr>
            <a:lstStyle/>
            <a:p>
              <a:pPr marL="12700">
                <a:lnSpc>
                  <a:spcPct val="100000"/>
                </a:lnSpc>
              </a:pPr>
              <a:r>
                <a:rPr lang="en-US" sz="1600" b="1" spc="-15" dirty="0" smtClean="0">
                  <a:solidFill>
                    <a:srgbClr val="FFFFFF"/>
                  </a:solidFill>
                  <a:latin typeface="Helvetica"/>
                  <a:cs typeface="Helvetica"/>
                </a:rPr>
                <a:t>Field Services</a:t>
              </a:r>
              <a:endParaRPr sz="1600" dirty="0">
                <a:latin typeface="Helvetica"/>
                <a:cs typeface="Helvetica"/>
              </a:endParaRPr>
            </a:p>
          </p:txBody>
        </p:sp>
      </p:grpSp>
      <p:grpSp>
        <p:nvGrpSpPr>
          <p:cNvPr id="29" name="Group 28"/>
          <p:cNvGrpSpPr/>
          <p:nvPr/>
        </p:nvGrpSpPr>
        <p:grpSpPr>
          <a:xfrm>
            <a:off x="5080826" y="4812034"/>
            <a:ext cx="2960370" cy="1965959"/>
            <a:chOff x="5210175" y="4831089"/>
            <a:chExt cx="2960370" cy="1965959"/>
          </a:xfrm>
        </p:grpSpPr>
        <p:sp>
          <p:nvSpPr>
            <p:cNvPr id="30" name="object 9"/>
            <p:cNvSpPr/>
            <p:nvPr/>
          </p:nvSpPr>
          <p:spPr>
            <a:xfrm>
              <a:off x="5210175" y="5370584"/>
              <a:ext cx="2960370" cy="1426464"/>
            </a:xfrm>
            <a:custGeom>
              <a:avLst/>
              <a:gdLst/>
              <a:ahLst/>
              <a:cxnLst/>
              <a:rect l="l" t="t" r="r" b="b"/>
              <a:pathLst>
                <a:path w="2960370" h="916940">
                  <a:moveTo>
                    <a:pt x="0" y="916673"/>
                  </a:moveTo>
                  <a:lnTo>
                    <a:pt x="2960369" y="916673"/>
                  </a:lnTo>
                  <a:lnTo>
                    <a:pt x="2960369" y="0"/>
                  </a:lnTo>
                  <a:lnTo>
                    <a:pt x="0" y="0"/>
                  </a:lnTo>
                  <a:lnTo>
                    <a:pt x="0" y="916673"/>
                  </a:lnTo>
                  <a:close/>
                </a:path>
              </a:pathLst>
            </a:custGeom>
            <a:solidFill>
              <a:srgbClr val="F1F2F2"/>
            </a:solidFill>
          </p:spPr>
          <p:txBody>
            <a:bodyPr wrap="square" lIns="0" tIns="0" rIns="0" bIns="0" rtlCol="0"/>
            <a:lstStyle/>
            <a:p>
              <a:endParaRPr/>
            </a:p>
          </p:txBody>
        </p:sp>
        <p:sp>
          <p:nvSpPr>
            <p:cNvPr id="31" name="object 14"/>
            <p:cNvSpPr/>
            <p:nvPr/>
          </p:nvSpPr>
          <p:spPr>
            <a:xfrm>
              <a:off x="5210175" y="4831089"/>
              <a:ext cx="2960370" cy="539750"/>
            </a:xfrm>
            <a:custGeom>
              <a:avLst/>
              <a:gdLst/>
              <a:ahLst/>
              <a:cxnLst/>
              <a:rect l="l" t="t" r="r" b="b"/>
              <a:pathLst>
                <a:path w="2960370" h="539750">
                  <a:moveTo>
                    <a:pt x="0" y="539495"/>
                  </a:moveTo>
                  <a:lnTo>
                    <a:pt x="2960369" y="539495"/>
                  </a:lnTo>
                  <a:lnTo>
                    <a:pt x="2960369" y="0"/>
                  </a:lnTo>
                  <a:lnTo>
                    <a:pt x="0" y="0"/>
                  </a:lnTo>
                  <a:lnTo>
                    <a:pt x="0" y="539495"/>
                  </a:lnTo>
                  <a:close/>
                </a:path>
              </a:pathLst>
            </a:custGeom>
            <a:solidFill>
              <a:srgbClr val="E45424"/>
            </a:solidFill>
          </p:spPr>
          <p:txBody>
            <a:bodyPr wrap="square" lIns="0" tIns="0" rIns="0" bIns="0" rtlCol="0"/>
            <a:lstStyle/>
            <a:p>
              <a:endParaRPr/>
            </a:p>
          </p:txBody>
        </p:sp>
        <p:sp>
          <p:nvSpPr>
            <p:cNvPr id="32" name="object 21"/>
            <p:cNvSpPr txBox="1"/>
            <p:nvPr/>
          </p:nvSpPr>
          <p:spPr>
            <a:xfrm>
              <a:off x="5412360" y="4988052"/>
              <a:ext cx="2630715" cy="246221"/>
            </a:xfrm>
            <a:prstGeom prst="rect">
              <a:avLst/>
            </a:prstGeom>
          </p:spPr>
          <p:txBody>
            <a:bodyPr vert="horz" wrap="square" lIns="0" tIns="0" rIns="0" bIns="0" rtlCol="0">
              <a:spAutoFit/>
            </a:bodyPr>
            <a:lstStyle/>
            <a:p>
              <a:pPr marL="12700">
                <a:lnSpc>
                  <a:spcPct val="100000"/>
                </a:lnSpc>
              </a:pPr>
              <a:r>
                <a:rPr lang="en-US" sz="1600" b="1" spc="-10" dirty="0" smtClean="0">
                  <a:solidFill>
                    <a:srgbClr val="FFFFFF"/>
                  </a:solidFill>
                  <a:latin typeface="Helvetica"/>
                  <a:cs typeface="Helvetica"/>
                </a:rPr>
                <a:t>Education</a:t>
              </a:r>
              <a:endParaRPr sz="1600" dirty="0">
                <a:latin typeface="Helvetica"/>
                <a:cs typeface="Helvetica"/>
              </a:endParaRPr>
            </a:p>
          </p:txBody>
        </p:sp>
      </p:grpSp>
      <p:sp>
        <p:nvSpPr>
          <p:cNvPr id="34" name="object 23"/>
          <p:cNvSpPr txBox="1"/>
          <p:nvPr/>
        </p:nvSpPr>
        <p:spPr>
          <a:xfrm>
            <a:off x="3210209" y="1597848"/>
            <a:ext cx="2758185" cy="246221"/>
          </a:xfrm>
          <a:prstGeom prst="rect">
            <a:avLst/>
          </a:prstGeom>
        </p:spPr>
        <p:txBody>
          <a:bodyPr vert="horz" wrap="square" lIns="0" tIns="0" rIns="0" bIns="0" rtlCol="0">
            <a:spAutoFit/>
          </a:bodyPr>
          <a:lstStyle/>
          <a:p>
            <a:pPr marL="12700">
              <a:lnSpc>
                <a:spcPct val="100000"/>
              </a:lnSpc>
            </a:pPr>
            <a:r>
              <a:rPr lang="en-US" sz="1600" b="1" dirty="0" smtClean="0">
                <a:solidFill>
                  <a:srgbClr val="FFFFFF"/>
                </a:solidFill>
                <a:latin typeface="Helvetica"/>
                <a:cs typeface="Helvetica"/>
              </a:rPr>
              <a:t>Hospitals and Care Centers</a:t>
            </a:r>
            <a:endParaRPr sz="1600" dirty="0">
              <a:latin typeface="Helvetica"/>
              <a:cs typeface="Helvetica"/>
            </a:endParaRPr>
          </a:p>
        </p:txBody>
      </p:sp>
      <p:sp>
        <p:nvSpPr>
          <p:cNvPr id="36" name="object 25"/>
          <p:cNvSpPr txBox="1"/>
          <p:nvPr/>
        </p:nvSpPr>
        <p:spPr>
          <a:xfrm>
            <a:off x="6306045" y="1597848"/>
            <a:ext cx="2456955" cy="246221"/>
          </a:xfrm>
          <a:prstGeom prst="rect">
            <a:avLst/>
          </a:prstGeom>
        </p:spPr>
        <p:txBody>
          <a:bodyPr vert="horz" wrap="square" lIns="0" tIns="0" rIns="0" bIns="0" rtlCol="0">
            <a:spAutoFit/>
          </a:bodyPr>
          <a:lstStyle/>
          <a:p>
            <a:pPr marL="12700">
              <a:lnSpc>
                <a:spcPct val="100000"/>
              </a:lnSpc>
            </a:pPr>
            <a:r>
              <a:rPr lang="en-US" sz="1600" b="1" spc="-10" dirty="0" smtClean="0">
                <a:solidFill>
                  <a:srgbClr val="FFFFFF"/>
                </a:solidFill>
                <a:latin typeface="Helvetica"/>
                <a:cs typeface="Helvetica"/>
              </a:rPr>
              <a:t>Home Health Services</a:t>
            </a:r>
            <a:endParaRPr sz="1600" dirty="0">
              <a:latin typeface="Helvetica"/>
              <a:cs typeface="Helvetica"/>
            </a:endParaRPr>
          </a:p>
        </p:txBody>
      </p:sp>
      <p:sp>
        <p:nvSpPr>
          <p:cNvPr id="2" name="TextBox 1"/>
          <p:cNvSpPr txBox="1"/>
          <p:nvPr/>
        </p:nvSpPr>
        <p:spPr>
          <a:xfrm>
            <a:off x="186067" y="2173216"/>
            <a:ext cx="2845206" cy="2308324"/>
          </a:xfrm>
          <a:prstGeom prst="rect">
            <a:avLst/>
          </a:prstGeom>
          <a:noFill/>
        </p:spPr>
        <p:txBody>
          <a:bodyPr wrap="square" rtlCol="0">
            <a:spAutoFit/>
          </a:bodyPr>
          <a:lstStyle/>
          <a:p>
            <a:pPr marL="285750" indent="-285750">
              <a:buFont typeface="Arial"/>
              <a:buChar char="•"/>
            </a:pPr>
            <a:r>
              <a:rPr lang="en-US" dirty="0" smtClean="0"/>
              <a:t>Incident data-gathering and documentation</a:t>
            </a:r>
          </a:p>
          <a:p>
            <a:pPr marL="285750" indent="-285750">
              <a:buFont typeface="Arial"/>
              <a:buChar char="•"/>
            </a:pPr>
            <a:r>
              <a:rPr lang="en-US" dirty="0" smtClean="0"/>
              <a:t>Equipment/materials inventory and prep checklists</a:t>
            </a:r>
          </a:p>
          <a:p>
            <a:pPr marL="285750" indent="-285750">
              <a:buFont typeface="Arial"/>
              <a:buChar char="•"/>
            </a:pPr>
            <a:r>
              <a:rPr lang="en-US" dirty="0" smtClean="0"/>
              <a:t>Pre/post vehicle inspections</a:t>
            </a:r>
          </a:p>
          <a:p>
            <a:endParaRPr lang="en-US" dirty="0"/>
          </a:p>
        </p:txBody>
      </p:sp>
      <p:sp>
        <p:nvSpPr>
          <p:cNvPr id="38" name="TextBox 37"/>
          <p:cNvSpPr txBox="1"/>
          <p:nvPr/>
        </p:nvSpPr>
        <p:spPr>
          <a:xfrm>
            <a:off x="3258655" y="2173216"/>
            <a:ext cx="2845206" cy="2585323"/>
          </a:xfrm>
          <a:prstGeom prst="rect">
            <a:avLst/>
          </a:prstGeom>
          <a:noFill/>
        </p:spPr>
        <p:txBody>
          <a:bodyPr wrap="square" rtlCol="0">
            <a:spAutoFit/>
          </a:bodyPr>
          <a:lstStyle/>
          <a:p>
            <a:pPr marL="285750" indent="-285750">
              <a:buFont typeface="Arial"/>
              <a:buChar char="•"/>
            </a:pPr>
            <a:r>
              <a:rPr lang="en-US" dirty="0" smtClean="0"/>
              <a:t>Patient intake and health history data-gathering</a:t>
            </a:r>
          </a:p>
          <a:p>
            <a:pPr marL="285750" indent="-285750">
              <a:buFont typeface="Arial"/>
              <a:buChar char="•"/>
            </a:pPr>
            <a:r>
              <a:rPr lang="en-US" dirty="0" smtClean="0"/>
              <a:t>Materials requisition</a:t>
            </a:r>
          </a:p>
          <a:p>
            <a:pPr marL="285750" indent="-285750">
              <a:buFont typeface="Arial"/>
              <a:buChar char="•"/>
            </a:pPr>
            <a:r>
              <a:rPr lang="en-US" dirty="0" smtClean="0"/>
              <a:t>Facilities maintenance and inspection</a:t>
            </a:r>
          </a:p>
          <a:p>
            <a:pPr marL="285750" indent="-285750">
              <a:buFont typeface="Arial"/>
              <a:buChar char="•"/>
            </a:pPr>
            <a:r>
              <a:rPr lang="en-US" dirty="0" smtClean="0"/>
              <a:t>PTO requests</a:t>
            </a:r>
          </a:p>
          <a:p>
            <a:pPr marL="285750" indent="-285750">
              <a:buFont typeface="Arial"/>
              <a:buChar char="•"/>
            </a:pPr>
            <a:endParaRPr lang="en-US" dirty="0" smtClean="0"/>
          </a:p>
          <a:p>
            <a:endParaRPr lang="en-US" dirty="0"/>
          </a:p>
        </p:txBody>
      </p:sp>
      <p:sp>
        <p:nvSpPr>
          <p:cNvPr id="39" name="TextBox 38"/>
          <p:cNvSpPr txBox="1"/>
          <p:nvPr/>
        </p:nvSpPr>
        <p:spPr>
          <a:xfrm>
            <a:off x="6219025" y="2173216"/>
            <a:ext cx="2845206" cy="2308324"/>
          </a:xfrm>
          <a:prstGeom prst="rect">
            <a:avLst/>
          </a:prstGeom>
          <a:noFill/>
        </p:spPr>
        <p:txBody>
          <a:bodyPr wrap="square" rtlCol="0">
            <a:spAutoFit/>
          </a:bodyPr>
          <a:lstStyle/>
          <a:p>
            <a:pPr marL="285750" indent="-285750">
              <a:buFont typeface="Arial"/>
              <a:buChar char="•"/>
            </a:pPr>
            <a:r>
              <a:rPr lang="en-US" dirty="0" smtClean="0"/>
              <a:t>Assignment dispatches</a:t>
            </a:r>
          </a:p>
          <a:p>
            <a:pPr marL="285750" indent="-285750">
              <a:buFont typeface="Arial"/>
              <a:buChar char="•"/>
            </a:pPr>
            <a:r>
              <a:rPr lang="en-US" dirty="0" smtClean="0"/>
              <a:t>Employee time cards/reporting</a:t>
            </a:r>
          </a:p>
          <a:p>
            <a:pPr marL="285750" indent="-285750">
              <a:buFont typeface="Arial"/>
              <a:buChar char="•"/>
            </a:pPr>
            <a:r>
              <a:rPr lang="en-US" dirty="0" smtClean="0"/>
              <a:t>Patient history and condition assessment data gathering</a:t>
            </a:r>
          </a:p>
          <a:p>
            <a:pPr marL="285750" indent="-285750">
              <a:buFont typeface="Arial"/>
              <a:buChar char="•"/>
            </a:pPr>
            <a:r>
              <a:rPr lang="en-US" dirty="0" smtClean="0"/>
              <a:t>Inspection of premises/assessment of hazards</a:t>
            </a:r>
            <a:endParaRPr lang="en-US" dirty="0"/>
          </a:p>
        </p:txBody>
      </p:sp>
      <p:sp>
        <p:nvSpPr>
          <p:cNvPr id="40" name="TextBox 39"/>
          <p:cNvSpPr txBox="1"/>
          <p:nvPr/>
        </p:nvSpPr>
        <p:spPr>
          <a:xfrm>
            <a:off x="1275490" y="5405511"/>
            <a:ext cx="2845206" cy="1477328"/>
          </a:xfrm>
          <a:prstGeom prst="rect">
            <a:avLst/>
          </a:prstGeom>
          <a:noFill/>
        </p:spPr>
        <p:txBody>
          <a:bodyPr wrap="square" rtlCol="0">
            <a:spAutoFit/>
          </a:bodyPr>
          <a:lstStyle/>
          <a:p>
            <a:pPr marL="285750" indent="-285750">
              <a:buFont typeface="Arial"/>
              <a:buChar char="•"/>
            </a:pPr>
            <a:r>
              <a:rPr lang="en-US" dirty="0" smtClean="0"/>
              <a:t>Surveying and research</a:t>
            </a:r>
          </a:p>
          <a:p>
            <a:pPr marL="285750" indent="-285750">
              <a:buFont typeface="Arial"/>
              <a:buChar char="•"/>
            </a:pPr>
            <a:r>
              <a:rPr lang="en-US" dirty="0" smtClean="0"/>
              <a:t>In-field distribution of services, vaccines, etc.</a:t>
            </a:r>
          </a:p>
          <a:p>
            <a:endParaRPr lang="en-US" dirty="0"/>
          </a:p>
        </p:txBody>
      </p:sp>
      <p:sp>
        <p:nvSpPr>
          <p:cNvPr id="41" name="TextBox 40"/>
          <p:cNvSpPr txBox="1"/>
          <p:nvPr/>
        </p:nvSpPr>
        <p:spPr>
          <a:xfrm>
            <a:off x="5195990" y="5419622"/>
            <a:ext cx="2845206" cy="1200329"/>
          </a:xfrm>
          <a:prstGeom prst="rect">
            <a:avLst/>
          </a:prstGeom>
          <a:noFill/>
        </p:spPr>
        <p:txBody>
          <a:bodyPr wrap="square" rtlCol="0">
            <a:spAutoFit/>
          </a:bodyPr>
          <a:lstStyle/>
          <a:p>
            <a:pPr marL="285750" indent="-285750">
              <a:buFont typeface="Arial"/>
              <a:buChar char="•"/>
            </a:pPr>
            <a:r>
              <a:rPr lang="en-US" dirty="0" smtClean="0"/>
              <a:t>Facilities management</a:t>
            </a:r>
          </a:p>
          <a:p>
            <a:pPr marL="285750" indent="-285750">
              <a:buFont typeface="Arial"/>
              <a:buChar char="•"/>
            </a:pPr>
            <a:r>
              <a:rPr lang="en-US" dirty="0" smtClean="0"/>
              <a:t>Inspection of classrooms for compliance</a:t>
            </a:r>
            <a:endParaRPr lang="en-US" dirty="0"/>
          </a:p>
        </p:txBody>
      </p:sp>
    </p:spTree>
    <p:extLst>
      <p:ext uri="{BB962C8B-B14F-4D97-AF65-F5344CB8AC3E}">
        <p14:creationId xmlns:p14="http://schemas.microsoft.com/office/powerpoint/2010/main" val="41072259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doForms fits in a HIPAA-compliant </a:t>
            </a:r>
            <a:r>
              <a:rPr lang="en-US" dirty="0"/>
              <a:t>e</a:t>
            </a:r>
            <a:r>
              <a:rPr lang="en-US" dirty="0" smtClean="0"/>
              <a:t>nvironment</a:t>
            </a:r>
            <a:endParaRPr lang="en-US" dirty="0"/>
          </a:p>
        </p:txBody>
      </p:sp>
      <p:pic>
        <p:nvPicPr>
          <p:cNvPr id="5" name="Picture 4"/>
          <p:cNvPicPr>
            <a:picLocks noChangeAspect="1"/>
          </p:cNvPicPr>
          <p:nvPr/>
        </p:nvPicPr>
        <p:blipFill>
          <a:blip r:embed="rId2"/>
          <a:stretch>
            <a:fillRect/>
          </a:stretch>
        </p:blipFill>
        <p:spPr>
          <a:xfrm>
            <a:off x="1592453" y="2128572"/>
            <a:ext cx="5744921" cy="3784889"/>
          </a:xfrm>
          <a:prstGeom prst="rect">
            <a:avLst/>
          </a:prstGeom>
        </p:spPr>
      </p:pic>
      <p:sp>
        <p:nvSpPr>
          <p:cNvPr id="7" name="TextBox 6"/>
          <p:cNvSpPr txBox="1"/>
          <p:nvPr/>
        </p:nvSpPr>
        <p:spPr>
          <a:xfrm>
            <a:off x="2741437" y="1297575"/>
            <a:ext cx="3446953" cy="830997"/>
          </a:xfrm>
          <a:prstGeom prst="rect">
            <a:avLst/>
          </a:prstGeom>
          <a:noFill/>
        </p:spPr>
        <p:txBody>
          <a:bodyPr wrap="square" rtlCol="0">
            <a:spAutoFit/>
          </a:bodyPr>
          <a:lstStyle/>
          <a:p>
            <a:pPr algn="ctr"/>
            <a:r>
              <a:rPr lang="en-US" sz="1600" dirty="0" smtClean="0"/>
              <a:t>doForms operates under a</a:t>
            </a:r>
          </a:p>
          <a:p>
            <a:pPr algn="ctr"/>
            <a:r>
              <a:rPr lang="en-US" sz="1600" dirty="0" smtClean="0"/>
              <a:t>Business Associate Agreement governing use of data</a:t>
            </a:r>
            <a:endParaRPr lang="en-US" sz="1600" dirty="0"/>
          </a:p>
        </p:txBody>
      </p:sp>
      <p:sp>
        <p:nvSpPr>
          <p:cNvPr id="8" name="Oval 7"/>
          <p:cNvSpPr/>
          <p:nvPr/>
        </p:nvSpPr>
        <p:spPr>
          <a:xfrm>
            <a:off x="463626" y="974409"/>
            <a:ext cx="8002574" cy="569715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3257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735300" y="2033142"/>
            <a:ext cx="5143417" cy="3321168"/>
          </a:xfrm>
          <a:prstGeom prst="roundRect">
            <a:avLst/>
          </a:prstGeom>
          <a:solidFill>
            <a:schemeClr val="tx1">
              <a:lumMod val="50000"/>
            </a:schemeClr>
          </a:solidFill>
          <a:ln>
            <a:solidFill>
              <a:schemeClr val="tx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smtClean="0"/>
              <a:t>Use Case: </a:t>
            </a:r>
            <a:r>
              <a:rPr lang="en-US" dirty="0"/>
              <a:t>i</a:t>
            </a:r>
            <a:r>
              <a:rPr lang="en-US" dirty="0" smtClean="0"/>
              <a:t>n-home medical </a:t>
            </a:r>
            <a:r>
              <a:rPr lang="en-US" dirty="0"/>
              <a:t>e</a:t>
            </a:r>
            <a:r>
              <a:rPr lang="en-US" dirty="0" smtClean="0"/>
              <a:t>xaminations</a:t>
            </a:r>
            <a:endParaRPr lang="en-US" dirty="0"/>
          </a:p>
        </p:txBody>
      </p:sp>
      <p:sp>
        <p:nvSpPr>
          <p:cNvPr id="3" name="Text Placeholder 2"/>
          <p:cNvSpPr>
            <a:spLocks noGrp="1"/>
          </p:cNvSpPr>
          <p:nvPr>
            <p:ph type="body" sz="quarter" idx="11"/>
          </p:nvPr>
        </p:nvSpPr>
        <p:spPr>
          <a:xfrm>
            <a:off x="342680" y="1472931"/>
            <a:ext cx="2848360" cy="3683060"/>
          </a:xfrm>
        </p:spPr>
        <p:txBody>
          <a:bodyPr/>
          <a:lstStyle/>
          <a:p>
            <a:pPr marL="0" indent="0">
              <a:buNone/>
            </a:pPr>
            <a:r>
              <a:rPr lang="en-US" sz="2000" dirty="0" smtClean="0"/>
              <a:t>A company that performs in-home examinations of life insurance applicants for one of the largest U.S. life insurance companies uses doForms throughout its operations, from scheduling and dispatching all the way to capturing applicant data during the examination</a:t>
            </a:r>
          </a:p>
        </p:txBody>
      </p:sp>
      <p:pic>
        <p:nvPicPr>
          <p:cNvPr id="19" name="Picture 18" descr="Screenshot_2015-07-24-10-27-45.png"/>
          <p:cNvPicPr>
            <a:picLocks noChangeAspect="1"/>
          </p:cNvPicPr>
          <p:nvPr/>
        </p:nvPicPr>
        <p:blipFill rotWithShape="1">
          <a:blip r:embed="rId2">
            <a:extLst>
              <a:ext uri="{28A0092B-C50C-407E-A947-70E740481C1C}">
                <a14:useLocalDpi xmlns:a14="http://schemas.microsoft.com/office/drawing/2010/main" val="0"/>
              </a:ext>
            </a:extLst>
          </a:blip>
          <a:srcRect t="3551"/>
          <a:stretch/>
        </p:blipFill>
        <p:spPr>
          <a:xfrm>
            <a:off x="4124418" y="2401258"/>
            <a:ext cx="4425997" cy="2668032"/>
          </a:xfrm>
          <a:prstGeom prst="rect">
            <a:avLst/>
          </a:prstGeom>
        </p:spPr>
      </p:pic>
    </p:spTree>
    <p:extLst>
      <p:ext uri="{BB962C8B-B14F-4D97-AF65-F5344CB8AC3E}">
        <p14:creationId xmlns:p14="http://schemas.microsoft.com/office/powerpoint/2010/main" val="9960991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Use Case: in-home medical </a:t>
            </a:r>
            <a:r>
              <a:rPr lang="en-US" dirty="0" smtClean="0"/>
              <a:t>examinations (continued)</a:t>
            </a:r>
            <a:endParaRPr lang="en-US" dirty="0"/>
          </a:p>
        </p:txBody>
      </p:sp>
      <p:sp>
        <p:nvSpPr>
          <p:cNvPr id="5" name="TextBox 4"/>
          <p:cNvSpPr txBox="1"/>
          <p:nvPr/>
        </p:nvSpPr>
        <p:spPr>
          <a:xfrm>
            <a:off x="362887" y="865960"/>
            <a:ext cx="4713585" cy="584776"/>
          </a:xfrm>
          <a:prstGeom prst="rect">
            <a:avLst/>
          </a:prstGeom>
          <a:noFill/>
        </p:spPr>
        <p:txBody>
          <a:bodyPr wrap="square" rtlCol="0">
            <a:spAutoFit/>
          </a:bodyPr>
          <a:lstStyle/>
          <a:p>
            <a:r>
              <a:rPr lang="en-US" sz="1600" b="1" dirty="0" smtClean="0"/>
              <a:t>A complete, integrated workflow via doForms Sync &amp; Save integration with </a:t>
            </a:r>
            <a:r>
              <a:rPr lang="en-US" sz="1600" b="1" dirty="0" err="1" smtClean="0"/>
              <a:t>Salesforce</a:t>
            </a:r>
            <a:endParaRPr lang="en-US" sz="1600" b="1" dirty="0"/>
          </a:p>
        </p:txBody>
      </p:sp>
      <p:grpSp>
        <p:nvGrpSpPr>
          <p:cNvPr id="2" name="Group 1"/>
          <p:cNvGrpSpPr/>
          <p:nvPr/>
        </p:nvGrpSpPr>
        <p:grpSpPr>
          <a:xfrm>
            <a:off x="175563" y="3591380"/>
            <a:ext cx="2087086" cy="1975231"/>
            <a:chOff x="175563" y="3591380"/>
            <a:chExt cx="2087086" cy="1975231"/>
          </a:xfrm>
        </p:grpSpPr>
        <p:pic>
          <p:nvPicPr>
            <p:cNvPr id="6" name="Picture 5" descr="search.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563" y="3591380"/>
              <a:ext cx="2087086" cy="869619"/>
            </a:xfrm>
            <a:prstGeom prst="rect">
              <a:avLst/>
            </a:prstGeom>
          </p:spPr>
        </p:pic>
        <p:sp>
          <p:nvSpPr>
            <p:cNvPr id="11" name="TextBox 10"/>
            <p:cNvSpPr txBox="1"/>
            <p:nvPr/>
          </p:nvSpPr>
          <p:spPr>
            <a:xfrm>
              <a:off x="524459" y="4550948"/>
              <a:ext cx="1738190" cy="1015663"/>
            </a:xfrm>
            <a:prstGeom prst="rect">
              <a:avLst/>
            </a:prstGeom>
            <a:noFill/>
          </p:spPr>
          <p:txBody>
            <a:bodyPr wrap="square" rtlCol="0">
              <a:spAutoFit/>
            </a:bodyPr>
            <a:lstStyle/>
            <a:p>
              <a:r>
                <a:rPr lang="en-US" sz="1200" dirty="0" smtClean="0"/>
                <a:t>1. The company’s </a:t>
              </a:r>
              <a:r>
                <a:rPr lang="en-US" sz="1200" dirty="0" err="1" smtClean="0"/>
                <a:t>Salesforce</a:t>
              </a:r>
              <a:r>
                <a:rPr lang="en-US" sz="1200" dirty="0" smtClean="0"/>
                <a:t> records capture assignments from the insurance company </a:t>
              </a:r>
              <a:endParaRPr lang="en-US" sz="1200" dirty="0"/>
            </a:p>
          </p:txBody>
        </p:sp>
      </p:grpSp>
      <p:grpSp>
        <p:nvGrpSpPr>
          <p:cNvPr id="16" name="Group 15"/>
          <p:cNvGrpSpPr/>
          <p:nvPr/>
        </p:nvGrpSpPr>
        <p:grpSpPr>
          <a:xfrm>
            <a:off x="801587" y="2025486"/>
            <a:ext cx="2849526" cy="2076642"/>
            <a:chOff x="801587" y="2025486"/>
            <a:chExt cx="2849526" cy="2076642"/>
          </a:xfrm>
        </p:grpSpPr>
        <p:pic>
          <p:nvPicPr>
            <p:cNvPr id="9" name="Picture 8" descr="doForms_LogoSTK-4PP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3254" y="2856483"/>
              <a:ext cx="863190" cy="745796"/>
            </a:xfrm>
            <a:prstGeom prst="rect">
              <a:avLst/>
            </a:prstGeom>
          </p:spPr>
        </p:pic>
        <p:sp>
          <p:nvSpPr>
            <p:cNvPr id="10" name="TextBox 9"/>
            <p:cNvSpPr txBox="1"/>
            <p:nvPr/>
          </p:nvSpPr>
          <p:spPr>
            <a:xfrm>
              <a:off x="2438584" y="3558192"/>
              <a:ext cx="1212529" cy="523220"/>
            </a:xfrm>
            <a:prstGeom prst="rect">
              <a:avLst/>
            </a:prstGeom>
            <a:noFill/>
          </p:spPr>
          <p:txBody>
            <a:bodyPr wrap="none" rtlCol="0">
              <a:spAutoFit/>
            </a:bodyPr>
            <a:lstStyle/>
            <a:p>
              <a:pPr algn="ctr"/>
              <a:r>
                <a:rPr lang="en-US" sz="1400" dirty="0" smtClean="0"/>
                <a:t>Sync &amp; Save</a:t>
              </a:r>
            </a:p>
            <a:p>
              <a:pPr algn="ctr"/>
              <a:r>
                <a:rPr lang="en-US" sz="1400" dirty="0" smtClean="0"/>
                <a:t>integration</a:t>
              </a:r>
              <a:endParaRPr lang="en-US" sz="1400" dirty="0"/>
            </a:p>
          </p:txBody>
        </p:sp>
        <p:sp>
          <p:nvSpPr>
            <p:cNvPr id="12" name="Rounded Rectangle 11"/>
            <p:cNvSpPr/>
            <p:nvPr/>
          </p:nvSpPr>
          <p:spPr>
            <a:xfrm>
              <a:off x="2463971" y="2770387"/>
              <a:ext cx="1184697" cy="131102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801587" y="2025486"/>
              <a:ext cx="1662384" cy="2076642"/>
              <a:chOff x="801587" y="2025486"/>
              <a:chExt cx="1662384" cy="2076642"/>
            </a:xfrm>
          </p:grpSpPr>
          <p:sp>
            <p:nvSpPr>
              <p:cNvPr id="13" name="TextBox 12"/>
              <p:cNvSpPr txBox="1"/>
              <p:nvPr/>
            </p:nvSpPr>
            <p:spPr>
              <a:xfrm>
                <a:off x="801587" y="2025486"/>
                <a:ext cx="1662384" cy="830997"/>
              </a:xfrm>
              <a:prstGeom prst="rect">
                <a:avLst/>
              </a:prstGeom>
              <a:noFill/>
            </p:spPr>
            <p:txBody>
              <a:bodyPr wrap="square" rtlCol="0">
                <a:spAutoFit/>
              </a:bodyPr>
              <a:lstStyle/>
              <a:p>
                <a:r>
                  <a:rPr lang="en-US" sz="1200" dirty="0" smtClean="0"/>
                  <a:t>2. doForms pulls assignments via its Sync &amp; Save integration capability</a:t>
                </a:r>
                <a:endParaRPr lang="en-US" sz="1200" dirty="0"/>
              </a:p>
            </p:txBody>
          </p:sp>
          <p:sp>
            <p:nvSpPr>
              <p:cNvPr id="14" name=" 3"/>
              <p:cNvSpPr/>
              <p:nvPr>
                <p:custDataLst>
                  <p:tags r:id="rId7"/>
                </p:custDataLst>
              </p:nvPr>
            </p:nvSpPr>
            <p:spPr bwMode="gray">
              <a:xfrm>
                <a:off x="1130307" y="2815116"/>
                <a:ext cx="1308277" cy="1287012"/>
              </a:xfrm>
              <a:prstGeom prst="swooshArrow">
                <a:avLst>
                  <a:gd name="adj1" fmla="val 19354"/>
                  <a:gd name="adj2" fmla="val 32921"/>
                </a:avLst>
              </a:prstGeom>
              <a:gradFill rotWithShape="1">
                <a:gsLst>
                  <a:gs pos="0">
                    <a:srgbClr val="1F497D">
                      <a:lumMod val="60000"/>
                      <a:lumOff val="40000"/>
                    </a:srgbClr>
                  </a:gs>
                  <a:gs pos="94000">
                    <a:srgbClr val="EED89D">
                      <a:alpha val="0"/>
                    </a:srgbClr>
                  </a:gs>
                </a:gsLst>
                <a:lin ang="10800000" scaled="0"/>
              </a:gradFill>
              <a:ln w="9525" cap="flat" cmpd="sng" algn="ctr">
                <a:noFill/>
                <a:prstDash val="solid"/>
              </a:ln>
              <a:effectLst/>
            </p:spPr>
            <p:txBody>
              <a:bodyPr vert="horz" anchor="ctr"/>
              <a:lstStyle/>
              <a:p>
                <a:pPr algn="r" defTabSz="457200">
                  <a:buClr>
                    <a:srgbClr val="FFFF99"/>
                  </a:buClr>
                </a:pPr>
                <a:endParaRPr lang="en-US" altLang="en-US" sz="700" kern="0" dirty="0">
                  <a:solidFill>
                    <a:srgbClr val="11356F"/>
                  </a:solidFill>
                  <a:latin typeface="Calibri"/>
                  <a:ea typeface="宋体"/>
                </a:endParaRPr>
              </a:p>
            </p:txBody>
          </p:sp>
        </p:grpSp>
      </p:grpSp>
      <p:grpSp>
        <p:nvGrpSpPr>
          <p:cNvPr id="31" name="Group 30"/>
          <p:cNvGrpSpPr/>
          <p:nvPr/>
        </p:nvGrpSpPr>
        <p:grpSpPr>
          <a:xfrm>
            <a:off x="3510322" y="2763173"/>
            <a:ext cx="3392178" cy="1641404"/>
            <a:chOff x="3510322" y="2763173"/>
            <a:chExt cx="3392178" cy="1641404"/>
          </a:xfrm>
        </p:grpSpPr>
        <p:sp>
          <p:nvSpPr>
            <p:cNvPr id="18" name=" 3"/>
            <p:cNvSpPr/>
            <p:nvPr>
              <p:custDataLst>
                <p:tags r:id="rId6"/>
              </p:custDataLst>
            </p:nvPr>
          </p:nvSpPr>
          <p:spPr bwMode="gray">
            <a:xfrm rot="1808279">
              <a:off x="3510322" y="2763173"/>
              <a:ext cx="2234695" cy="1484877"/>
            </a:xfrm>
            <a:prstGeom prst="swooshArrow">
              <a:avLst>
                <a:gd name="adj1" fmla="val 19354"/>
                <a:gd name="adj2" fmla="val 32921"/>
              </a:avLst>
            </a:prstGeom>
            <a:gradFill rotWithShape="1">
              <a:gsLst>
                <a:gs pos="0">
                  <a:srgbClr val="1F497D">
                    <a:lumMod val="60000"/>
                    <a:lumOff val="40000"/>
                  </a:srgbClr>
                </a:gs>
                <a:gs pos="94000">
                  <a:srgbClr val="EED89D">
                    <a:alpha val="0"/>
                  </a:srgbClr>
                </a:gs>
              </a:gsLst>
              <a:lin ang="10800000" scaled="0"/>
            </a:gradFill>
            <a:ln w="9525" cap="flat" cmpd="sng" algn="ctr">
              <a:noFill/>
              <a:prstDash val="solid"/>
            </a:ln>
            <a:effectLst/>
          </p:spPr>
          <p:txBody>
            <a:bodyPr vert="horz" anchor="ctr"/>
            <a:lstStyle/>
            <a:p>
              <a:pPr algn="r" defTabSz="457200">
                <a:buClr>
                  <a:srgbClr val="FFFF99"/>
                </a:buClr>
              </a:pPr>
              <a:endParaRPr lang="en-US" altLang="en-US" sz="700" kern="0" dirty="0">
                <a:solidFill>
                  <a:srgbClr val="11356F"/>
                </a:solidFill>
                <a:latin typeface="Calibri"/>
                <a:ea typeface="宋体"/>
              </a:endParaRPr>
            </a:p>
          </p:txBody>
        </p:sp>
        <p:sp>
          <p:nvSpPr>
            <p:cNvPr id="19" name="TextBox 18"/>
            <p:cNvSpPr txBox="1"/>
            <p:nvPr/>
          </p:nvSpPr>
          <p:spPr>
            <a:xfrm>
              <a:off x="5030980" y="3758246"/>
              <a:ext cx="1871520" cy="646331"/>
            </a:xfrm>
            <a:prstGeom prst="rect">
              <a:avLst/>
            </a:prstGeom>
            <a:noFill/>
          </p:spPr>
          <p:txBody>
            <a:bodyPr wrap="square" rtlCol="0">
              <a:spAutoFit/>
            </a:bodyPr>
            <a:lstStyle/>
            <a:p>
              <a:r>
                <a:rPr lang="en-US" sz="1200" dirty="0" smtClean="0"/>
                <a:t>5. doForms dispatches pre-filled form (address, directions) to nurse</a:t>
              </a:r>
              <a:endParaRPr lang="en-US" sz="1200" dirty="0"/>
            </a:p>
          </p:txBody>
        </p:sp>
      </p:grpSp>
      <p:grpSp>
        <p:nvGrpSpPr>
          <p:cNvPr id="32" name="Group 31"/>
          <p:cNvGrpSpPr/>
          <p:nvPr/>
        </p:nvGrpSpPr>
        <p:grpSpPr>
          <a:xfrm>
            <a:off x="6779793" y="2838119"/>
            <a:ext cx="2039719" cy="1946045"/>
            <a:chOff x="6779793" y="2838119"/>
            <a:chExt cx="2039719" cy="1946045"/>
          </a:xfrm>
        </p:grpSpPr>
        <p:pic>
          <p:nvPicPr>
            <p:cNvPr id="22" name="Picture 21"/>
            <p:cNvPicPr>
              <a:picLocks noChangeAspect="1"/>
            </p:cNvPicPr>
            <p:nvPr/>
          </p:nvPicPr>
          <p:blipFill>
            <a:blip r:embed="rId11"/>
            <a:stretch>
              <a:fillRect/>
            </a:stretch>
          </p:blipFill>
          <p:spPr>
            <a:xfrm>
              <a:off x="7437657" y="2838119"/>
              <a:ext cx="906950" cy="1142905"/>
            </a:xfrm>
            <a:prstGeom prst="rect">
              <a:avLst/>
            </a:prstGeom>
          </p:spPr>
        </p:pic>
        <p:sp>
          <p:nvSpPr>
            <p:cNvPr id="23" name="TextBox 22"/>
            <p:cNvSpPr txBox="1"/>
            <p:nvPr/>
          </p:nvSpPr>
          <p:spPr>
            <a:xfrm>
              <a:off x="6947992" y="4137833"/>
              <a:ext cx="1871520" cy="646331"/>
            </a:xfrm>
            <a:prstGeom prst="rect">
              <a:avLst/>
            </a:prstGeom>
            <a:noFill/>
          </p:spPr>
          <p:txBody>
            <a:bodyPr wrap="square" rtlCol="0">
              <a:spAutoFit/>
            </a:bodyPr>
            <a:lstStyle/>
            <a:p>
              <a:r>
                <a:rPr lang="en-US" sz="1200" dirty="0" smtClean="0"/>
                <a:t>6. Nurse completes examination using a </a:t>
              </a:r>
              <a:r>
                <a:rPr lang="en-US" sz="1200" dirty="0" err="1" smtClean="0"/>
                <a:t>doForm</a:t>
              </a:r>
              <a:r>
                <a:rPr lang="en-US" sz="1200" dirty="0" smtClean="0"/>
                <a:t> form on tablet</a:t>
              </a:r>
              <a:endParaRPr lang="en-US" sz="1200" dirty="0"/>
            </a:p>
          </p:txBody>
        </p:sp>
        <p:pic>
          <p:nvPicPr>
            <p:cNvPr id="26" name="Picture 25"/>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79793" y="3127982"/>
              <a:ext cx="506956" cy="663516"/>
            </a:xfrm>
            <a:prstGeom prst="rect">
              <a:avLst/>
            </a:prstGeom>
          </p:spPr>
        </p:pic>
      </p:grpSp>
      <p:grpSp>
        <p:nvGrpSpPr>
          <p:cNvPr id="33" name="Group 32"/>
          <p:cNvGrpSpPr/>
          <p:nvPr/>
        </p:nvGrpSpPr>
        <p:grpSpPr>
          <a:xfrm>
            <a:off x="1721506" y="1798244"/>
            <a:ext cx="6349414" cy="2337706"/>
            <a:chOff x="1721506" y="1798244"/>
            <a:chExt cx="6349414" cy="2337706"/>
          </a:xfrm>
        </p:grpSpPr>
        <p:sp>
          <p:nvSpPr>
            <p:cNvPr id="24" name=" 3"/>
            <p:cNvSpPr/>
            <p:nvPr>
              <p:custDataLst>
                <p:tags r:id="rId4"/>
              </p:custDataLst>
            </p:nvPr>
          </p:nvSpPr>
          <p:spPr bwMode="gray">
            <a:xfrm rot="10451927" flipV="1">
              <a:off x="3637409" y="2436792"/>
              <a:ext cx="4131143" cy="903311"/>
            </a:xfrm>
            <a:prstGeom prst="swooshArrow">
              <a:avLst>
                <a:gd name="adj1" fmla="val 27981"/>
                <a:gd name="adj2" fmla="val 32919"/>
              </a:avLst>
            </a:prstGeom>
            <a:gradFill rotWithShape="1">
              <a:gsLst>
                <a:gs pos="0">
                  <a:srgbClr val="1F497D">
                    <a:lumMod val="60000"/>
                    <a:lumOff val="40000"/>
                  </a:srgbClr>
                </a:gs>
                <a:gs pos="94000">
                  <a:srgbClr val="EED89D">
                    <a:alpha val="0"/>
                  </a:srgbClr>
                </a:gs>
              </a:gsLst>
              <a:lin ang="10800000" scaled="0"/>
            </a:gradFill>
            <a:ln w="9525" cap="flat" cmpd="sng" algn="ctr">
              <a:noFill/>
              <a:prstDash val="solid"/>
            </a:ln>
            <a:effectLst/>
          </p:spPr>
          <p:txBody>
            <a:bodyPr vert="horz" anchor="ctr"/>
            <a:lstStyle/>
            <a:p>
              <a:pPr algn="r" defTabSz="457200">
                <a:buClr>
                  <a:srgbClr val="FFFF99"/>
                </a:buClr>
              </a:pPr>
              <a:endParaRPr lang="en-US" altLang="en-US" sz="700" kern="0" dirty="0">
                <a:solidFill>
                  <a:srgbClr val="11356F"/>
                </a:solidFill>
                <a:latin typeface="Calibri"/>
                <a:ea typeface="宋体"/>
              </a:endParaRPr>
            </a:p>
          </p:txBody>
        </p:sp>
        <p:sp>
          <p:nvSpPr>
            <p:cNvPr id="25" name="TextBox 24"/>
            <p:cNvSpPr txBox="1"/>
            <p:nvPr/>
          </p:nvSpPr>
          <p:spPr>
            <a:xfrm>
              <a:off x="4203654" y="1798244"/>
              <a:ext cx="3867266" cy="830997"/>
            </a:xfrm>
            <a:prstGeom prst="rect">
              <a:avLst/>
            </a:prstGeom>
            <a:noFill/>
          </p:spPr>
          <p:txBody>
            <a:bodyPr wrap="square" rtlCol="0">
              <a:spAutoFit/>
            </a:bodyPr>
            <a:lstStyle/>
            <a:p>
              <a:r>
                <a:rPr lang="en-US" sz="1200" dirty="0" smtClean="0"/>
                <a:t>7.  Form information is sent back to customer’s web portal, PDF is sent to insurance company, and information is captured in </a:t>
              </a:r>
              <a:r>
                <a:rPr lang="en-US" sz="1200" dirty="0" err="1" smtClean="0"/>
                <a:t>Salesforce</a:t>
              </a:r>
              <a:r>
                <a:rPr lang="en-US" sz="1200" dirty="0" smtClean="0"/>
                <a:t> and also generates a bill to insurance company</a:t>
              </a:r>
              <a:endParaRPr lang="en-US" sz="1200" dirty="0"/>
            </a:p>
          </p:txBody>
        </p:sp>
        <p:sp>
          <p:nvSpPr>
            <p:cNvPr id="27" name=" 3"/>
            <p:cNvSpPr/>
            <p:nvPr>
              <p:custDataLst>
                <p:tags r:id="rId5"/>
              </p:custDataLst>
            </p:nvPr>
          </p:nvSpPr>
          <p:spPr bwMode="gray">
            <a:xfrm rot="7546803" flipV="1">
              <a:off x="1709494" y="3385419"/>
              <a:ext cx="762543" cy="738519"/>
            </a:xfrm>
            <a:prstGeom prst="swooshArrow">
              <a:avLst>
                <a:gd name="adj1" fmla="val 43885"/>
                <a:gd name="adj2" fmla="val 32919"/>
              </a:avLst>
            </a:prstGeom>
            <a:gradFill rotWithShape="1">
              <a:gsLst>
                <a:gs pos="0">
                  <a:srgbClr val="1F497D">
                    <a:lumMod val="60000"/>
                    <a:lumOff val="40000"/>
                  </a:srgbClr>
                </a:gs>
                <a:gs pos="94000">
                  <a:srgbClr val="EED89D">
                    <a:alpha val="0"/>
                  </a:srgbClr>
                </a:gs>
              </a:gsLst>
              <a:lin ang="10800000" scaled="0"/>
            </a:gradFill>
            <a:ln w="9525" cap="flat" cmpd="sng" algn="ctr">
              <a:noFill/>
              <a:prstDash val="solid"/>
            </a:ln>
            <a:effectLst/>
          </p:spPr>
          <p:txBody>
            <a:bodyPr vert="horz" anchor="ctr"/>
            <a:lstStyle/>
            <a:p>
              <a:pPr algn="r" defTabSz="457200">
                <a:buClr>
                  <a:srgbClr val="FFFF99"/>
                </a:buClr>
              </a:pPr>
              <a:endParaRPr lang="en-US" altLang="en-US" sz="700" kern="0" dirty="0">
                <a:solidFill>
                  <a:srgbClr val="11356F"/>
                </a:solidFill>
                <a:latin typeface="Calibri"/>
                <a:ea typeface="宋体"/>
              </a:endParaRPr>
            </a:p>
          </p:txBody>
        </p:sp>
      </p:grpSp>
      <p:grpSp>
        <p:nvGrpSpPr>
          <p:cNvPr id="21" name="Group 20"/>
          <p:cNvGrpSpPr/>
          <p:nvPr/>
        </p:nvGrpSpPr>
        <p:grpSpPr>
          <a:xfrm>
            <a:off x="3354009" y="2950759"/>
            <a:ext cx="2133548" cy="2403050"/>
            <a:chOff x="3354009" y="2950759"/>
            <a:chExt cx="2133548" cy="2403050"/>
          </a:xfrm>
        </p:grpSpPr>
        <p:sp>
          <p:nvSpPr>
            <p:cNvPr id="8" name=" 3"/>
            <p:cNvSpPr/>
            <p:nvPr>
              <p:custDataLst>
                <p:tags r:id="rId3"/>
              </p:custDataLst>
            </p:nvPr>
          </p:nvSpPr>
          <p:spPr bwMode="gray">
            <a:xfrm rot="5689056">
              <a:off x="3141669" y="3163099"/>
              <a:ext cx="1555453" cy="1130773"/>
            </a:xfrm>
            <a:prstGeom prst="swooshArrow">
              <a:avLst>
                <a:gd name="adj1" fmla="val 19354"/>
                <a:gd name="adj2" fmla="val 32921"/>
              </a:avLst>
            </a:prstGeom>
            <a:gradFill rotWithShape="1">
              <a:gsLst>
                <a:gs pos="0">
                  <a:srgbClr val="1F497D">
                    <a:lumMod val="60000"/>
                    <a:lumOff val="40000"/>
                  </a:srgbClr>
                </a:gs>
                <a:gs pos="94000">
                  <a:srgbClr val="EED89D">
                    <a:alpha val="0"/>
                  </a:srgbClr>
                </a:gs>
              </a:gsLst>
              <a:lin ang="10800000" scaled="0"/>
            </a:gradFill>
            <a:ln w="9525" cap="flat" cmpd="sng" algn="ctr">
              <a:noFill/>
              <a:prstDash val="solid"/>
            </a:ln>
            <a:effectLst/>
          </p:spPr>
          <p:txBody>
            <a:bodyPr vert="horz" anchor="ctr"/>
            <a:lstStyle/>
            <a:p>
              <a:pPr algn="r" defTabSz="457200">
                <a:buClr>
                  <a:srgbClr val="FFFF99"/>
                </a:buClr>
              </a:pPr>
              <a:endParaRPr lang="en-US" altLang="en-US" sz="700" kern="0" dirty="0">
                <a:solidFill>
                  <a:srgbClr val="11356F"/>
                </a:solidFill>
                <a:latin typeface="Calibri"/>
                <a:ea typeface="宋体"/>
              </a:endParaRPr>
            </a:p>
          </p:txBody>
        </p:sp>
        <p:sp>
          <p:nvSpPr>
            <p:cNvPr id="15" name="TextBox 14"/>
            <p:cNvSpPr txBox="1"/>
            <p:nvPr/>
          </p:nvSpPr>
          <p:spPr>
            <a:xfrm>
              <a:off x="3476214" y="4522812"/>
              <a:ext cx="1600258" cy="830997"/>
            </a:xfrm>
            <a:prstGeom prst="rect">
              <a:avLst/>
            </a:prstGeom>
            <a:noFill/>
          </p:spPr>
          <p:txBody>
            <a:bodyPr wrap="square" rtlCol="0">
              <a:spAutoFit/>
            </a:bodyPr>
            <a:lstStyle/>
            <a:p>
              <a:r>
                <a:rPr lang="en-US" sz="1200" dirty="0" smtClean="0"/>
                <a:t>3. doForms alerts nurses of a potential job in their area via SMS.</a:t>
              </a:r>
            </a:p>
          </p:txBody>
        </p:sp>
        <p:pic>
          <p:nvPicPr>
            <p:cNvPr id="28" name="Picture 27"/>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80601" y="4590444"/>
              <a:ext cx="506956" cy="663516"/>
            </a:xfrm>
            <a:prstGeom prst="rect">
              <a:avLst/>
            </a:prstGeom>
          </p:spPr>
        </p:pic>
      </p:grpSp>
      <p:sp>
        <p:nvSpPr>
          <p:cNvPr id="29" name="Rounded Rectangle 28"/>
          <p:cNvSpPr/>
          <p:nvPr/>
        </p:nvSpPr>
        <p:spPr>
          <a:xfrm>
            <a:off x="197090" y="1579880"/>
            <a:ext cx="8643949" cy="482640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p:cNvGrpSpPr/>
          <p:nvPr/>
        </p:nvGrpSpPr>
        <p:grpSpPr>
          <a:xfrm>
            <a:off x="1649080" y="3738677"/>
            <a:ext cx="2617586" cy="2489853"/>
            <a:chOff x="1649080" y="3738677"/>
            <a:chExt cx="2617586" cy="2489853"/>
          </a:xfrm>
        </p:grpSpPr>
        <p:sp>
          <p:nvSpPr>
            <p:cNvPr id="7" name=" 3"/>
            <p:cNvSpPr/>
            <p:nvPr>
              <p:custDataLst>
                <p:tags r:id="rId1"/>
              </p:custDataLst>
            </p:nvPr>
          </p:nvSpPr>
          <p:spPr bwMode="gray">
            <a:xfrm rot="15419659">
              <a:off x="2441501" y="4471059"/>
              <a:ext cx="1526901" cy="774900"/>
            </a:xfrm>
            <a:prstGeom prst="swooshArrow">
              <a:avLst>
                <a:gd name="adj1" fmla="val 27981"/>
                <a:gd name="adj2" fmla="val 32919"/>
              </a:avLst>
            </a:prstGeom>
            <a:gradFill rotWithShape="1">
              <a:gsLst>
                <a:gs pos="0">
                  <a:srgbClr val="1F497D">
                    <a:lumMod val="60000"/>
                    <a:lumOff val="40000"/>
                  </a:srgbClr>
                </a:gs>
                <a:gs pos="94000">
                  <a:srgbClr val="EED89D">
                    <a:alpha val="0"/>
                  </a:srgbClr>
                </a:gs>
              </a:gsLst>
              <a:lin ang="10800000" scaled="0"/>
            </a:gradFill>
            <a:ln w="9525" cap="flat" cmpd="sng" algn="ctr">
              <a:noFill/>
              <a:prstDash val="solid"/>
            </a:ln>
            <a:effectLst/>
          </p:spPr>
          <p:txBody>
            <a:bodyPr vert="horz" anchor="ctr"/>
            <a:lstStyle/>
            <a:p>
              <a:pPr algn="r" defTabSz="457200">
                <a:buClr>
                  <a:srgbClr val="FFFF99"/>
                </a:buClr>
              </a:pPr>
              <a:endParaRPr lang="en-US" altLang="en-US" sz="700" kern="0" dirty="0">
                <a:solidFill>
                  <a:srgbClr val="11356F"/>
                </a:solidFill>
                <a:latin typeface="Calibri"/>
                <a:ea typeface="宋体"/>
              </a:endParaRPr>
            </a:p>
          </p:txBody>
        </p:sp>
        <p:sp>
          <p:nvSpPr>
            <p:cNvPr id="17" name=" 3"/>
            <p:cNvSpPr/>
            <p:nvPr>
              <p:custDataLst>
                <p:tags r:id="rId2"/>
              </p:custDataLst>
            </p:nvPr>
          </p:nvSpPr>
          <p:spPr bwMode="gray">
            <a:xfrm rot="12283333">
              <a:off x="1649080" y="3738677"/>
              <a:ext cx="1065465" cy="1006867"/>
            </a:xfrm>
            <a:prstGeom prst="swooshArrow">
              <a:avLst>
                <a:gd name="adj1" fmla="val 27981"/>
                <a:gd name="adj2" fmla="val 32919"/>
              </a:avLst>
            </a:prstGeom>
            <a:gradFill rotWithShape="1">
              <a:gsLst>
                <a:gs pos="0">
                  <a:srgbClr val="1F497D">
                    <a:lumMod val="60000"/>
                    <a:lumOff val="40000"/>
                  </a:srgbClr>
                </a:gs>
                <a:gs pos="94000">
                  <a:srgbClr val="EED89D">
                    <a:alpha val="0"/>
                  </a:srgbClr>
                </a:gs>
              </a:gsLst>
              <a:lin ang="10800000" scaled="0"/>
            </a:gradFill>
            <a:ln w="9525" cap="flat" cmpd="sng" algn="ctr">
              <a:noFill/>
              <a:prstDash val="solid"/>
            </a:ln>
            <a:effectLst/>
          </p:spPr>
          <p:txBody>
            <a:bodyPr vert="horz" anchor="ctr"/>
            <a:lstStyle/>
            <a:p>
              <a:pPr algn="r" defTabSz="457200">
                <a:buClr>
                  <a:srgbClr val="FFFF99"/>
                </a:buClr>
              </a:pPr>
              <a:endParaRPr lang="en-US" altLang="en-US" sz="700" kern="0" dirty="0">
                <a:solidFill>
                  <a:srgbClr val="11356F"/>
                </a:solidFill>
                <a:latin typeface="Calibri"/>
                <a:ea typeface="宋体"/>
              </a:endParaRPr>
            </a:p>
          </p:txBody>
        </p:sp>
        <p:sp>
          <p:nvSpPr>
            <p:cNvPr id="20" name="Rectangle 19"/>
            <p:cNvSpPr/>
            <p:nvPr/>
          </p:nvSpPr>
          <p:spPr>
            <a:xfrm>
              <a:off x="2686222" y="5397533"/>
              <a:ext cx="1580444" cy="830997"/>
            </a:xfrm>
            <a:prstGeom prst="rect">
              <a:avLst/>
            </a:prstGeom>
          </p:spPr>
          <p:txBody>
            <a:bodyPr wrap="square">
              <a:spAutoFit/>
            </a:bodyPr>
            <a:lstStyle/>
            <a:p>
              <a:pPr lvl="0"/>
              <a:r>
                <a:rPr lang="en-US" sz="1200" dirty="0">
                  <a:solidFill>
                    <a:srgbClr val="6C6C6C"/>
                  </a:solidFill>
                </a:rPr>
                <a:t>4. If nurse accepts, doForms captures it and sends back to company </a:t>
              </a:r>
            </a:p>
          </p:txBody>
        </p:sp>
      </p:grpSp>
    </p:spTree>
    <p:extLst>
      <p:ext uri="{BB962C8B-B14F-4D97-AF65-F5344CB8AC3E}">
        <p14:creationId xmlns:p14="http://schemas.microsoft.com/office/powerpoint/2010/main" val="4015010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dissolv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42589" y="322612"/>
            <a:ext cx="7233239" cy="400110"/>
          </a:xfrm>
        </p:spPr>
        <p:txBody>
          <a:bodyPr/>
          <a:lstStyle/>
          <a:p>
            <a:r>
              <a:rPr lang="en-US" dirty="0" smtClean="0"/>
              <a:t>Using doForms to capture patient information and update daily charting</a:t>
            </a:r>
            <a:endParaRPr lang="en-US" dirty="0"/>
          </a:p>
        </p:txBody>
      </p:sp>
      <p:sp>
        <p:nvSpPr>
          <p:cNvPr id="10" name="Text Placeholder 9"/>
          <p:cNvSpPr>
            <a:spLocks noGrp="1"/>
          </p:cNvSpPr>
          <p:nvPr>
            <p:ph type="body" sz="quarter" idx="12"/>
          </p:nvPr>
        </p:nvSpPr>
        <p:spPr>
          <a:xfrm>
            <a:off x="465138" y="1812758"/>
            <a:ext cx="3850675" cy="728405"/>
          </a:xfrm>
        </p:spPr>
        <p:txBody>
          <a:bodyPr/>
          <a:lstStyle/>
          <a:p>
            <a:r>
              <a:rPr lang="en-US" sz="2000" dirty="0" smtClean="0"/>
              <a:t>Making it easier to care for chronic conditions</a:t>
            </a:r>
            <a:endParaRPr lang="en-US" sz="2000" dirty="0"/>
          </a:p>
        </p:txBody>
      </p:sp>
      <p:sp>
        <p:nvSpPr>
          <p:cNvPr id="15" name="Text Placeholder 14"/>
          <p:cNvSpPr>
            <a:spLocks noGrp="1"/>
          </p:cNvSpPr>
          <p:nvPr>
            <p:ph type="body" sz="quarter" idx="19"/>
          </p:nvPr>
        </p:nvSpPr>
        <p:spPr>
          <a:xfrm>
            <a:off x="465138" y="6391296"/>
            <a:ext cx="7330170" cy="140488"/>
          </a:xfrm>
        </p:spPr>
        <p:txBody>
          <a:bodyPr/>
          <a:lstStyle/>
          <a:p>
            <a:r>
              <a:rPr lang="en-US" dirty="0"/>
              <a:t>http://nfmmc.org/programs-services/health-home.php</a:t>
            </a:r>
          </a:p>
        </p:txBody>
      </p:sp>
      <p:pic>
        <p:nvPicPr>
          <p:cNvPr id="5" name="Picture 4" descr="dreamstime_xxl_2952563.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8295" y="2135923"/>
            <a:ext cx="4104383" cy="3919054"/>
          </a:xfrm>
          <a:prstGeom prst="rect">
            <a:avLst/>
          </a:prstGeom>
        </p:spPr>
      </p:pic>
      <p:sp>
        <p:nvSpPr>
          <p:cNvPr id="16" name="Text Placeholder 6"/>
          <p:cNvSpPr>
            <a:spLocks noGrp="1"/>
          </p:cNvSpPr>
          <p:nvPr>
            <p:ph type="body" sz="quarter" idx="15"/>
          </p:nvPr>
        </p:nvSpPr>
        <p:spPr>
          <a:xfrm>
            <a:off x="465138" y="2765219"/>
            <a:ext cx="3850675" cy="2726901"/>
          </a:xfrm>
        </p:spPr>
        <p:txBody>
          <a:bodyPr/>
          <a:lstStyle/>
          <a:p>
            <a:r>
              <a:rPr lang="en-US" sz="1800" dirty="0" smtClean="0"/>
              <a:t>Major coordinated care management program in upstate NY that provides services to clients with chronic conditions</a:t>
            </a:r>
          </a:p>
          <a:p>
            <a:endParaRPr lang="en-US" sz="1800" dirty="0" smtClean="0"/>
          </a:p>
          <a:p>
            <a:r>
              <a:rPr lang="en-US" sz="1800" dirty="0" smtClean="0"/>
              <a:t>Uses doForms for daily charting of mental status, vitals, and nurse’s notes</a:t>
            </a:r>
          </a:p>
        </p:txBody>
      </p:sp>
    </p:spTree>
    <p:extLst>
      <p:ext uri="{BB962C8B-B14F-4D97-AF65-F5344CB8AC3E}">
        <p14:creationId xmlns:p14="http://schemas.microsoft.com/office/powerpoint/2010/main" val="26949346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Gathering patient assessment data</a:t>
            </a:r>
            <a:endParaRPr lang="en-US" dirty="0"/>
          </a:p>
        </p:txBody>
      </p:sp>
      <p:sp>
        <p:nvSpPr>
          <p:cNvPr id="3" name="Text Placeholder 2"/>
          <p:cNvSpPr>
            <a:spLocks noGrp="1"/>
          </p:cNvSpPr>
          <p:nvPr>
            <p:ph type="body" sz="quarter" idx="12"/>
          </p:nvPr>
        </p:nvSpPr>
        <p:spPr>
          <a:xfrm>
            <a:off x="465138" y="1174822"/>
            <a:ext cx="3850675" cy="728405"/>
          </a:xfrm>
        </p:spPr>
        <p:txBody>
          <a:bodyPr/>
          <a:lstStyle/>
          <a:p>
            <a:r>
              <a:rPr lang="en-US" sz="2000" dirty="0" smtClean="0"/>
              <a:t>Assessing patients in their homes with doForms</a:t>
            </a:r>
            <a:endParaRPr lang="en-US" sz="2000" dirty="0"/>
          </a:p>
        </p:txBody>
      </p:sp>
      <p:sp>
        <p:nvSpPr>
          <p:cNvPr id="4" name="Text Placeholder 3"/>
          <p:cNvSpPr>
            <a:spLocks noGrp="1"/>
          </p:cNvSpPr>
          <p:nvPr>
            <p:ph type="body" sz="quarter" idx="15"/>
          </p:nvPr>
        </p:nvSpPr>
        <p:spPr>
          <a:xfrm>
            <a:off x="465138" y="2211331"/>
            <a:ext cx="3850675" cy="4537139"/>
          </a:xfrm>
        </p:spPr>
        <p:txBody>
          <a:bodyPr/>
          <a:lstStyle/>
          <a:p>
            <a:r>
              <a:rPr lang="en-US" sz="2000" dirty="0" smtClean="0"/>
              <a:t>Large regional health center providing home </a:t>
            </a:r>
            <a:r>
              <a:rPr lang="en-US" sz="2000" dirty="0"/>
              <a:t>h</a:t>
            </a:r>
            <a:r>
              <a:rPr lang="en-US" sz="2000" dirty="0" smtClean="0"/>
              <a:t>ealth </a:t>
            </a:r>
            <a:r>
              <a:rPr lang="en-US" sz="2000" dirty="0"/>
              <a:t>s</a:t>
            </a:r>
            <a:r>
              <a:rPr lang="en-US" sz="2000" dirty="0" smtClean="0"/>
              <a:t>ervices </a:t>
            </a:r>
          </a:p>
          <a:p>
            <a:endParaRPr lang="en-US" sz="2000" dirty="0"/>
          </a:p>
          <a:p>
            <a:r>
              <a:rPr lang="en-US" sz="2000" dirty="0" smtClean="0"/>
              <a:t>doForms currently being evaluated for use for clinical assessment in the home, patient’s personal information, medical health history, medications, current health statuses, and needs that are filled out by clinicians  </a:t>
            </a:r>
            <a:endParaRPr lang="en-US" sz="2000" dirty="0"/>
          </a:p>
          <a:p>
            <a:endParaRPr lang="en-US" sz="2000" dirty="0"/>
          </a:p>
        </p:txBody>
      </p:sp>
      <p:pic>
        <p:nvPicPr>
          <p:cNvPr id="7" name="Picture 6" descr="dreamstime_xxl_18551123.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97236" y="1537730"/>
            <a:ext cx="3711190" cy="4206664"/>
          </a:xfrm>
          <a:prstGeom prst="rect">
            <a:avLst/>
          </a:prstGeom>
        </p:spPr>
      </p:pic>
    </p:spTree>
    <p:extLst>
      <p:ext uri="{BB962C8B-B14F-4D97-AF65-F5344CB8AC3E}">
        <p14:creationId xmlns:p14="http://schemas.microsoft.com/office/powerpoint/2010/main" val="26053467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65138" y="1368434"/>
            <a:ext cx="3739973" cy="728405"/>
          </a:xfrm>
        </p:spPr>
        <p:txBody>
          <a:bodyPr/>
          <a:lstStyle/>
          <a:p>
            <a:r>
              <a:rPr lang="en-US" dirty="0" smtClean="0"/>
              <a:t>Using forms throughout the entire patient experience</a:t>
            </a:r>
            <a:endParaRPr lang="en-US" dirty="0"/>
          </a:p>
        </p:txBody>
      </p:sp>
      <p:sp>
        <p:nvSpPr>
          <p:cNvPr id="2" name="Title 1"/>
          <p:cNvSpPr>
            <a:spLocks noGrp="1"/>
          </p:cNvSpPr>
          <p:nvPr>
            <p:ph type="ctrTitle"/>
          </p:nvPr>
        </p:nvSpPr>
        <p:spPr/>
        <p:txBody>
          <a:bodyPr/>
          <a:lstStyle/>
          <a:p>
            <a:r>
              <a:rPr lang="en-US" dirty="0" smtClean="0"/>
              <a:t>Creating new efficiencies in delivering home healthcare services</a:t>
            </a:r>
            <a:endParaRPr lang="en-US" dirty="0"/>
          </a:p>
        </p:txBody>
      </p:sp>
      <p:sp>
        <p:nvSpPr>
          <p:cNvPr id="7" name="Text Placeholder 6"/>
          <p:cNvSpPr>
            <a:spLocks noGrp="1"/>
          </p:cNvSpPr>
          <p:nvPr>
            <p:ph type="body" sz="quarter" idx="15"/>
          </p:nvPr>
        </p:nvSpPr>
        <p:spPr>
          <a:xfrm>
            <a:off x="465138" y="2466170"/>
            <a:ext cx="4200997" cy="4129336"/>
          </a:xfrm>
        </p:spPr>
        <p:txBody>
          <a:bodyPr/>
          <a:lstStyle/>
          <a:p>
            <a:r>
              <a:rPr lang="en-US" sz="2000" dirty="0" smtClean="0"/>
              <a:t>One of the largest providers of health care services on the Gulf Coast, offering home healthcare, hospice care, and rehabilitation</a:t>
            </a:r>
          </a:p>
          <a:p>
            <a:endParaRPr lang="en-US" sz="2000" dirty="0" smtClean="0"/>
          </a:p>
          <a:p>
            <a:r>
              <a:rPr lang="en-US" sz="2000" dirty="0" smtClean="0"/>
              <a:t>Using doForms for patient discharge tracking, discharge follow-ups, chart documentation, risk assessments, surveys, equipment inventory, scheduling, and patient intake.</a:t>
            </a:r>
          </a:p>
        </p:txBody>
      </p:sp>
      <p:pic>
        <p:nvPicPr>
          <p:cNvPr id="3" name="Picture 2" descr="dreamstime_xxl_5368336.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14193" y="2581571"/>
            <a:ext cx="3772143" cy="2910861"/>
          </a:xfrm>
          <a:prstGeom prst="rect">
            <a:avLst/>
          </a:prstGeom>
        </p:spPr>
      </p:pic>
    </p:spTree>
    <p:extLst>
      <p:ext uri="{BB962C8B-B14F-4D97-AF65-F5344CB8AC3E}">
        <p14:creationId xmlns:p14="http://schemas.microsoft.com/office/powerpoint/2010/main" val="366127814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3vPI5qj2okmkZn4Qbj1PF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vPI5qj2okmkZn4Qbj1PF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KI9Hu953EugLPwMzWLj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vPI5qj2okmkZn4Qbj1PF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3vPI5qj2okmkZn4Qbj1PF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KI9Hu953EugLPwMzWLji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KI9Hu953EugLPwMzWLjiw"/>
</p:tagLst>
</file>

<file path=ppt/theme/theme1.xml><?xml version="1.0" encoding="utf-8"?>
<a:theme xmlns:a="http://schemas.openxmlformats.org/drawingml/2006/main" name="Default Theme">
  <a:themeElements>
    <a:clrScheme name="DF-CP">
      <a:dk1>
        <a:srgbClr val="6C6C6C"/>
      </a:dk1>
      <a:lt1>
        <a:sysClr val="window" lastClr="FFFFFF"/>
      </a:lt1>
      <a:dk2>
        <a:srgbClr val="6C6C6C"/>
      </a:dk2>
      <a:lt2>
        <a:srgbClr val="FFFFFF"/>
      </a:lt2>
      <a:accent1>
        <a:srgbClr val="2A4E69"/>
      </a:accent1>
      <a:accent2>
        <a:srgbClr val="DB3D1C"/>
      </a:accent2>
      <a:accent3>
        <a:srgbClr val="135380"/>
      </a:accent3>
      <a:accent4>
        <a:srgbClr val="434448"/>
      </a:accent4>
      <a:accent5>
        <a:srgbClr val="878887"/>
      </a:accent5>
      <a:accent6>
        <a:srgbClr val="1C2832"/>
      </a:accent6>
      <a:hlink>
        <a:srgbClr val="135380"/>
      </a:hlink>
      <a:folHlink>
        <a:srgbClr val="1350B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TotalTime>
  <Words>825</Words>
  <Application>Microsoft Macintosh PowerPoint</Application>
  <PresentationFormat>On-screen Show (4:3)</PresentationFormat>
  <Paragraphs>90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Theme</vt:lpstr>
      <vt:lpstr>PowerPoint Presentation</vt:lpstr>
      <vt:lpstr>Healthcare Use Cases</vt:lpstr>
      <vt:lpstr>Where can doForms be used in healthcare? Selected (relevant) real-life examples</vt:lpstr>
      <vt:lpstr>How doForms fits in a HIPAA-compliant environment</vt:lpstr>
      <vt:lpstr>Use Case: in-home medical examinations</vt:lpstr>
      <vt:lpstr>Use Case: in-home medical examinations (continued)</vt:lpstr>
      <vt:lpstr>Using doForms to capture patient information and update daily charting</vt:lpstr>
      <vt:lpstr>Gathering patient assessment data</vt:lpstr>
      <vt:lpstr>Creating new efficiencies in delivering home healthcare services</vt:lpstr>
      <vt:lpstr>Streamlining patient check-in at a busy physician’s office</vt:lpstr>
      <vt:lpstr>Using doForms to stop global spread of AIDS</vt:lpstr>
      <vt:lpstr>Using doForms to streamline delivery of urgent public healthcare</vt:lpstr>
      <vt:lpstr>PowerPoint Presentation</vt:lpstr>
    </vt:vector>
  </TitlesOfParts>
  <Company>doForms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Teller</dc:creator>
  <cp:lastModifiedBy>Laura Teller</cp:lastModifiedBy>
  <cp:revision>2</cp:revision>
  <dcterms:created xsi:type="dcterms:W3CDTF">2015-07-29T16:36:45Z</dcterms:created>
  <dcterms:modified xsi:type="dcterms:W3CDTF">2015-11-12T23:37:55Z</dcterms:modified>
</cp:coreProperties>
</file>