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9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pic>
        <p:nvPicPr>
          <p:cNvPr id="4" name="Picture 3" descr="Circles-7699Tint.png"/>
          <p:cNvPicPr>
            <a:picLocks noChangeAspect="1"/>
          </p:cNvPicPr>
          <p:nvPr/>
        </p:nvPicPr>
        <p:blipFill rotWithShape="1">
          <a:blip r:embed="rId3">
            <a:extLst>
              <a:ext uri="{28A0092B-C50C-407E-A947-70E740481C1C}">
                <a14:useLocalDpi xmlns:a14="http://schemas.microsoft.com/office/drawing/2010/main" val="0"/>
              </a:ext>
            </a:extLst>
          </a:blip>
          <a:srcRect r="23082" b="21417"/>
          <a:stretch/>
        </p:blipFill>
        <p:spPr>
          <a:xfrm>
            <a:off x="5855021" y="3425453"/>
            <a:ext cx="3288980" cy="3432548"/>
          </a:xfrm>
          <a:prstGeom prst="rect">
            <a:avLst/>
          </a:prstGeom>
        </p:spPr>
      </p:pic>
      <p:sp>
        <p:nvSpPr>
          <p:cNvPr id="5" name="Text Placeholder 4"/>
          <p:cNvSpPr>
            <a:spLocks noGrp="1"/>
          </p:cNvSpPr>
          <p:nvPr>
            <p:ph type="body" sz="quarter" idx="10" hasCustomPrompt="1"/>
          </p:nvPr>
        </p:nvSpPr>
        <p:spPr>
          <a:xfrm>
            <a:off x="618832" y="2697245"/>
            <a:ext cx="7300913" cy="433452"/>
          </a:xfrm>
          <a:prstGeom prst="rect">
            <a:avLst/>
          </a:prstGeom>
        </p:spPr>
        <p:txBody>
          <a:bodyPr vert="horz" lIns="0" tIns="0" rIns="0" bIns="0">
            <a:spAutoFit/>
          </a:bodyPr>
          <a:lstStyle>
            <a:lvl1pPr marL="0" indent="0" algn="l">
              <a:lnSpc>
                <a:spcPct val="110000"/>
              </a:lnSpc>
              <a:spcBef>
                <a:spcPts val="0"/>
              </a:spcBef>
              <a:buNone/>
              <a:defRPr sz="2600" baseline="0">
                <a:solidFill>
                  <a:srgbClr val="878887"/>
                </a:solidFill>
              </a:defRPr>
            </a:lvl1pPr>
          </a:lstStyle>
          <a:p>
            <a:pPr lvl="0"/>
            <a:r>
              <a:rPr lang="en-US" dirty="0" smtClean="0"/>
              <a:t>Presentation title here</a:t>
            </a:r>
            <a:endParaRPr lang="en-US" dirty="0"/>
          </a:p>
        </p:txBody>
      </p:sp>
      <p:sp>
        <p:nvSpPr>
          <p:cNvPr id="6" name="Text Placeholder 4"/>
          <p:cNvSpPr>
            <a:spLocks noGrp="1"/>
          </p:cNvSpPr>
          <p:nvPr>
            <p:ph type="body" sz="quarter" idx="11" hasCustomPrompt="1"/>
          </p:nvPr>
        </p:nvSpPr>
        <p:spPr>
          <a:xfrm>
            <a:off x="618832" y="3275412"/>
            <a:ext cx="7300913" cy="300082"/>
          </a:xfrm>
          <a:prstGeom prst="rect">
            <a:avLst/>
          </a:prstGeom>
        </p:spPr>
        <p:txBody>
          <a:bodyPr vert="horz" lIns="0" tIns="0" rIns="0" bIns="0">
            <a:spAutoFit/>
          </a:bodyPr>
          <a:lstStyle>
            <a:lvl1pPr marL="0" indent="0" algn="l">
              <a:lnSpc>
                <a:spcPct val="110000"/>
              </a:lnSpc>
              <a:spcBef>
                <a:spcPts val="0"/>
              </a:spcBef>
              <a:buNone/>
              <a:defRPr sz="1800" b="1" baseline="0">
                <a:solidFill>
                  <a:srgbClr val="878887"/>
                </a:solidFill>
              </a:defRPr>
            </a:lvl1pPr>
          </a:lstStyle>
          <a:p>
            <a:pPr lvl="0"/>
            <a:r>
              <a:rPr lang="en-US" dirty="0" smtClean="0"/>
              <a:t>Presentation sub-title here</a:t>
            </a:r>
            <a:endParaRPr lang="en-US" dirty="0"/>
          </a:p>
        </p:txBody>
      </p:sp>
      <p:sp>
        <p:nvSpPr>
          <p:cNvPr id="7" name="Text Placeholder 4"/>
          <p:cNvSpPr>
            <a:spLocks noGrp="1"/>
          </p:cNvSpPr>
          <p:nvPr>
            <p:ph type="body" sz="quarter" idx="12" hasCustomPrompt="1"/>
          </p:nvPr>
        </p:nvSpPr>
        <p:spPr>
          <a:xfrm>
            <a:off x="618832" y="443007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Name of Presenter</a:t>
            </a:r>
            <a:endParaRPr lang="en-US" dirty="0"/>
          </a:p>
        </p:txBody>
      </p:sp>
      <p:sp>
        <p:nvSpPr>
          <p:cNvPr id="8" name="Text Placeholder 4"/>
          <p:cNvSpPr>
            <a:spLocks noGrp="1"/>
          </p:cNvSpPr>
          <p:nvPr>
            <p:ph type="body" sz="quarter" idx="13" hasCustomPrompt="1"/>
          </p:nvPr>
        </p:nvSpPr>
        <p:spPr>
          <a:xfrm>
            <a:off x="618832" y="480175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00 Month, Year</a:t>
            </a:r>
            <a:endParaRPr lang="en-US" dirty="0"/>
          </a:p>
        </p:txBody>
      </p:sp>
      <p:pic>
        <p:nvPicPr>
          <p:cNvPr id="2" name="Picture 1" descr="doForms_LogoSTK-4P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sp>
        <p:nvSpPr>
          <p:cNvPr id="11" name="Rectangle 10"/>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0" name="Rectangle 9"/>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2274975866"/>
      </p:ext>
    </p:extLst>
  </p:cSld>
  <p:clrMapOvr>
    <a:masterClrMapping/>
  </p:clrMapOvr>
  <p:timing>
    <p:tnLst>
      <p:par>
        <p:cTn xmlns:p14="http://schemas.microsoft.com/office/powerpoint/2010/mai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 &amp; Sub - Main Im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4431413"/>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8" name="Text Placeholder 7"/>
          <p:cNvSpPr>
            <a:spLocks noGrp="1"/>
          </p:cNvSpPr>
          <p:nvPr>
            <p:ph type="body" sz="quarter" idx="15" hasCustomPrompt="1"/>
          </p:nvPr>
        </p:nvSpPr>
        <p:spPr>
          <a:xfrm>
            <a:off x="0" y="5854700"/>
            <a:ext cx="9144000" cy="338554"/>
          </a:xfrm>
          <a:prstGeom prst="rect">
            <a:avLst/>
          </a:prstGeom>
        </p:spPr>
        <p:txBody>
          <a:bodyPr vert="horz" lIns="0" tIns="0" rIns="0" bIns="0">
            <a:spAutoFit/>
          </a:bodyPr>
          <a:lstStyle>
            <a:lvl1pPr marL="0" indent="0" algn="ctr">
              <a:buNone/>
              <a:defRPr sz="2200" b="1">
                <a:solidFill>
                  <a:srgbClr val="878887"/>
                </a:solidFill>
              </a:defRPr>
            </a:lvl1pPr>
          </a:lstStyle>
          <a:p>
            <a:pPr lvl="0"/>
            <a:r>
              <a:rPr lang="en-US" dirty="0" smtClean="0"/>
              <a:t>Sub headline here</a:t>
            </a:r>
            <a:endParaRPr lang="en-US" dirty="0"/>
          </a:p>
        </p:txBody>
      </p:sp>
      <p:sp>
        <p:nvSpPr>
          <p:cNvPr id="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798452021"/>
      </p:ext>
    </p:extLst>
  </p:cSld>
  <p:clrMapOvr>
    <a:masterClrMapping/>
  </p:clrMapOvr>
  <p:timing>
    <p:tnLst>
      <p:par>
        <p:cTn xmlns:p14="http://schemas.microsoft.com/office/powerpoint/2010/mai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with List Copy">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6"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8" name="Text Placeholder 8"/>
          <p:cNvSpPr>
            <a:spLocks noGrp="1"/>
          </p:cNvSpPr>
          <p:nvPr>
            <p:ph type="body" sz="quarter" idx="16" hasCustomPrompt="1"/>
          </p:nvPr>
        </p:nvSpPr>
        <p:spPr>
          <a:xfrm>
            <a:off x="465138" y="3817875"/>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9" name="Text Placeholder 13"/>
          <p:cNvSpPr>
            <a:spLocks noGrp="1"/>
          </p:cNvSpPr>
          <p:nvPr>
            <p:ph type="body" sz="quarter" idx="17" hasCustomPrompt="1"/>
          </p:nvPr>
        </p:nvSpPr>
        <p:spPr>
          <a:xfrm>
            <a:off x="465138" y="4234118"/>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13"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200820083"/>
      </p:ext>
    </p:extLst>
  </p:cSld>
  <p:clrMapOvr>
    <a:masterClrMapping/>
  </p:clrMapOvr>
  <p:timing>
    <p:tnLst>
      <p:par>
        <p:cTn xmlns:p14="http://schemas.microsoft.com/office/powerpoint/2010/mai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py with Char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 headline here</a:t>
            </a:r>
            <a:endParaRPr lang="en-US" dirty="0"/>
          </a:p>
        </p:txBody>
      </p:sp>
      <p:sp>
        <p:nvSpPr>
          <p:cNvPr id="8"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9"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8" name="Text Placeholder 13"/>
          <p:cNvSpPr>
            <a:spLocks noGrp="1"/>
          </p:cNvSpPr>
          <p:nvPr>
            <p:ph type="body" sz="quarter" idx="13" hasCustomPrompt="1"/>
          </p:nvPr>
        </p:nvSpPr>
        <p:spPr>
          <a:xfrm>
            <a:off x="465138" y="1605178"/>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1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463611985"/>
      </p:ext>
    </p:extLst>
  </p:cSld>
  <p:clrMapOvr>
    <a:masterClrMapping/>
  </p:clrMapOvr>
  <p:timing>
    <p:tnLst>
      <p:par>
        <p:cTn xmlns:p14="http://schemas.microsoft.com/office/powerpoint/2010/mai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lai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5840"/>
            <a:ext cx="9144000" cy="6184331"/>
          </a:xfrm>
          <a:prstGeom prst="rect">
            <a:avLst/>
          </a:prstGeom>
        </p:spPr>
        <p:txBody>
          <a:bodyPr vert="horz" lIns="0" tIns="0" rIns="0" bIns="0" anchor="ctr" anchorCtr="0">
            <a:noAutofit/>
          </a:bodyPr>
          <a:lstStyle>
            <a:lvl1pPr>
              <a:lnSpc>
                <a:spcPct val="110000"/>
              </a:lnSpc>
              <a:defRPr sz="2600">
                <a:solidFill>
                  <a:srgbClr val="878887"/>
                </a:solidFill>
              </a:defRPr>
            </a:lvl1pPr>
          </a:lstStyle>
          <a:p>
            <a:r>
              <a:rPr lang="en-US" dirty="0" smtClean="0"/>
              <a:t>Plain title slide with a simple heading</a:t>
            </a:r>
            <a:endParaRPr lang="en-US" dirty="0"/>
          </a:p>
        </p:txBody>
      </p:sp>
      <p:sp>
        <p:nvSpPr>
          <p:cNvPr id="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22803072"/>
      </p:ext>
    </p:extLst>
  </p:cSld>
  <p:clrMapOvr>
    <a:masterClrMapping/>
  </p:clrMapOvr>
  <p:timing>
    <p:tnLst>
      <p:par>
        <p:cTn xmlns:p14="http://schemas.microsoft.com/office/powerpoint/2010/mai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Slide 1">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1 slide title</a:t>
            </a:r>
            <a:endParaRPr lang="en-US" dirty="0"/>
          </a:p>
        </p:txBody>
      </p:sp>
    </p:spTree>
    <p:extLst>
      <p:ext uri="{BB962C8B-B14F-4D97-AF65-F5344CB8AC3E}">
        <p14:creationId xmlns:p14="http://schemas.microsoft.com/office/powerpoint/2010/main" val="37434892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Slid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2 slide title</a:t>
            </a:r>
            <a:endParaRPr lang="en-US" dirty="0"/>
          </a:p>
        </p:txBody>
      </p:sp>
    </p:spTree>
    <p:extLst>
      <p:ext uri="{BB962C8B-B14F-4D97-AF65-F5344CB8AC3E}">
        <p14:creationId xmlns:p14="http://schemas.microsoft.com/office/powerpoint/2010/main" val="4236391536"/>
      </p:ext>
    </p:extLst>
  </p:cSld>
  <p:clrMapOvr>
    <a:masterClrMapping/>
  </p:clrMapOvr>
  <p:timing>
    <p:tnLst>
      <p:par>
        <p:cTn xmlns:p14="http://schemas.microsoft.com/office/powerpoint/2010/mai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186144"/>
            <a:ext cx="9144000" cy="553998"/>
          </a:xfrm>
          <a:prstGeom prst="rect">
            <a:avLst/>
          </a:prstGeom>
        </p:spPr>
        <p:txBody>
          <a:bodyPr vert="horz" lIns="0" tIns="0" rIns="0" bIns="0">
            <a:spAutoFit/>
          </a:bodyPr>
          <a:lstStyle>
            <a:lvl1pPr>
              <a:defRPr sz="3600">
                <a:solidFill>
                  <a:srgbClr val="878887"/>
                </a:solidFill>
              </a:defRPr>
            </a:lvl1pPr>
          </a:lstStyle>
          <a:p>
            <a:r>
              <a:rPr lang="en-US" dirty="0" smtClean="0"/>
              <a:t>Thank You</a:t>
            </a:r>
            <a:endParaRPr lang="en-US" dirty="0"/>
          </a:p>
        </p:txBody>
      </p:sp>
      <p:pic>
        <p:nvPicPr>
          <p:cNvPr id="7" name="Picture 6" descr="Circles-7699Tint.png"/>
          <p:cNvPicPr>
            <a:picLocks noChangeAspect="1"/>
          </p:cNvPicPr>
          <p:nvPr/>
        </p:nvPicPr>
        <p:blipFill rotWithShape="1">
          <a:blip r:embed="rId2">
            <a:extLst>
              <a:ext uri="{28A0092B-C50C-407E-A947-70E740481C1C}">
                <a14:useLocalDpi xmlns:a14="http://schemas.microsoft.com/office/drawing/2010/main" val="0"/>
              </a:ext>
            </a:extLst>
          </a:blip>
          <a:srcRect r="23082" b="21417"/>
          <a:stretch/>
        </p:blipFill>
        <p:spPr>
          <a:xfrm>
            <a:off x="6229621" y="3816405"/>
            <a:ext cx="2914379" cy="3041595"/>
          </a:xfrm>
          <a:prstGeom prst="rect">
            <a:avLst/>
          </a:prstGeom>
        </p:spPr>
      </p:pic>
      <p:pic>
        <p:nvPicPr>
          <p:cNvPr id="6" name="Picture 5" descr="doForms_LogoSTK-4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sp>
        <p:nvSpPr>
          <p:cNvPr id="10" name="Rectangle 9"/>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1" name="Rectangle 10"/>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1300318537"/>
      </p:ext>
    </p:extLst>
  </p:cSld>
  <p:clrMapOvr>
    <a:masterClrMapping/>
  </p:clrMapOvr>
  <p:timing>
    <p:tnLst>
      <p:par>
        <p:cTn xmlns:p14="http://schemas.microsoft.com/office/powerpoint/2010/mai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Headlin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393693795"/>
      </p:ext>
    </p:extLst>
  </p:cSld>
  <p:clrMapOvr>
    <a:masterClrMapping/>
  </p:clrMapOvr>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5" name="Text Placeholder 13"/>
          <p:cNvSpPr>
            <a:spLocks noGrp="1"/>
          </p:cNvSpPr>
          <p:nvPr>
            <p:ph type="body" sz="quarter" idx="11" hasCustomPrompt="1"/>
          </p:nvPr>
        </p:nvSpPr>
        <p:spPr>
          <a:xfrm>
            <a:off x="465138" y="1170242"/>
            <a:ext cx="8001000" cy="2772041"/>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0"/>
            <a:r>
              <a:rPr lang="en-US" dirty="0" smtClean="0"/>
              <a:t>Bullet 3 copy </a:t>
            </a:r>
            <a:r>
              <a:rPr lang="en-US" dirty="0" err="1" smtClean="0"/>
              <a:t>porro</a:t>
            </a:r>
            <a:r>
              <a:rPr lang="en-US" dirty="0" smtClean="0"/>
              <a:t> </a:t>
            </a:r>
            <a:r>
              <a:rPr lang="en-US" dirty="0" err="1" smtClean="0"/>
              <a:t>quisquam</a:t>
            </a:r>
            <a:r>
              <a:rPr lang="en-US" dirty="0" smtClean="0"/>
              <a:t> </a:t>
            </a:r>
            <a:r>
              <a:rPr lang="en-US" dirty="0" err="1" smtClean="0"/>
              <a:t>est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1"/>
            <a:r>
              <a:rPr lang="en-US" dirty="0" smtClean="0"/>
              <a:t>Sub-bullet 3 copy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6"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03169188"/>
      </p:ext>
    </p:extLst>
  </p:cSld>
  <p:clrMapOvr>
    <a:masterClrMapping/>
  </p:clrMapOvr>
  <p:timing>
    <p:tnLst>
      <p:par>
        <p:cTn xmlns:p14="http://schemas.microsoft.com/office/powerpoint/2010/mai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py Slide">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465138" y="1170242"/>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646111227"/>
      </p:ext>
    </p:extLst>
  </p:cSld>
  <p:clrMapOvr>
    <a:masterClrMapping/>
  </p:clrMapOvr>
  <p:timing>
    <p:tnLst>
      <p:par>
        <p:cTn xmlns:p14="http://schemas.microsoft.com/office/powerpoint/2010/mai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 &amp; Copy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2" name="Text Placeholder 8"/>
          <p:cNvSpPr>
            <a:spLocks noGrp="1"/>
          </p:cNvSpPr>
          <p:nvPr>
            <p:ph type="body" sz="quarter" idx="12" hasCustomPrompt="1"/>
          </p:nvPr>
        </p:nvSpPr>
        <p:spPr>
          <a:xfrm>
            <a:off x="465138" y="1174822"/>
            <a:ext cx="8001000" cy="359073"/>
          </a:xfrm>
          <a:prstGeom prst="rect">
            <a:avLst/>
          </a:prstGeom>
        </p:spPr>
        <p:txBody>
          <a:bodyPr vert="horz"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4" name="Text Placeholder 13"/>
          <p:cNvSpPr>
            <a:spLocks noGrp="1"/>
          </p:cNvSpPr>
          <p:nvPr>
            <p:ph type="body" sz="quarter" idx="13" hasCustomPrompt="1"/>
          </p:nvPr>
        </p:nvSpPr>
        <p:spPr>
          <a:xfrm>
            <a:off x="465138" y="4260448"/>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16" name="Text Placeholder 13"/>
          <p:cNvSpPr>
            <a:spLocks noGrp="1"/>
          </p:cNvSpPr>
          <p:nvPr>
            <p:ph type="body" sz="quarter" idx="14" hasCustomPrompt="1"/>
          </p:nvPr>
        </p:nvSpPr>
        <p:spPr>
          <a:xfrm>
            <a:off x="465138" y="1694309"/>
            <a:ext cx="8001000" cy="2067233"/>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7"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44407225"/>
      </p:ext>
    </p:extLst>
  </p:cSld>
  <p:clrMapOvr>
    <a:masterClrMapping/>
  </p:clrMapOvr>
  <p:timing>
    <p:tnLst>
      <p:par>
        <p:cTn xmlns:p14="http://schemas.microsoft.com/office/powerpoint/2010/mai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List - Comparison">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5" name="Text Placeholder 8"/>
          <p:cNvSpPr>
            <a:spLocks noGrp="1"/>
          </p:cNvSpPr>
          <p:nvPr>
            <p:ph type="body" sz="quarter" idx="12" hasCustomPrompt="1"/>
          </p:nvPr>
        </p:nvSpPr>
        <p:spPr>
          <a:xfrm>
            <a:off x="465138"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8"/>
          <p:cNvSpPr>
            <a:spLocks noGrp="1"/>
          </p:cNvSpPr>
          <p:nvPr>
            <p:ph type="body" sz="quarter" idx="14" hasCustomPrompt="1"/>
          </p:nvPr>
        </p:nvSpPr>
        <p:spPr>
          <a:xfrm>
            <a:off x="4792833"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0" name="Text Placeholder 13"/>
          <p:cNvSpPr>
            <a:spLocks noGrp="1"/>
          </p:cNvSpPr>
          <p:nvPr>
            <p:ph type="body" sz="quarter" idx="15" hasCustomPrompt="1"/>
          </p:nvPr>
        </p:nvSpPr>
        <p:spPr>
          <a:xfrm>
            <a:off x="465138"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2" name="Text Placeholder 13"/>
          <p:cNvSpPr>
            <a:spLocks noGrp="1"/>
          </p:cNvSpPr>
          <p:nvPr>
            <p:ph type="body" sz="quarter" idx="16" hasCustomPrompt="1"/>
          </p:nvPr>
        </p:nvSpPr>
        <p:spPr>
          <a:xfrm>
            <a:off x="4792833"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287235100"/>
      </p:ext>
    </p:extLst>
  </p:cSld>
  <p:clrMapOvr>
    <a:masterClrMapping/>
  </p:clrMapOvr>
  <p:timing>
    <p:tnLst>
      <p:par>
        <p:cTn xmlns:p14="http://schemas.microsoft.com/office/powerpoint/2010/mai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py with Small Image">
    <p:spTree>
      <p:nvGrpSpPr>
        <p:cNvPr id="1" name=""/>
        <p:cNvGrpSpPr/>
        <p:nvPr/>
      </p:nvGrpSpPr>
      <p:grpSpPr>
        <a:xfrm>
          <a:off x="0" y="0"/>
          <a:ext cx="0" cy="0"/>
          <a:chOff x="0" y="0"/>
          <a:chExt cx="0" cy="0"/>
        </a:xfrm>
      </p:grpSpPr>
      <p:sp>
        <p:nvSpPr>
          <p:cNvPr id="4" name="Text Placeholder 8"/>
          <p:cNvSpPr>
            <a:spLocks noGrp="1"/>
          </p:cNvSpPr>
          <p:nvPr>
            <p:ph type="body" sz="quarter" idx="12" hasCustomPrompt="1"/>
          </p:nvPr>
        </p:nvSpPr>
        <p:spPr>
          <a:xfrm>
            <a:off x="465138" y="1174822"/>
            <a:ext cx="4645693"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5" name="Text Placeholder 13"/>
          <p:cNvSpPr>
            <a:spLocks noGrp="1"/>
          </p:cNvSpPr>
          <p:nvPr>
            <p:ph type="body" sz="quarter" idx="13" hasCustomPrompt="1"/>
          </p:nvPr>
        </p:nvSpPr>
        <p:spPr>
          <a:xfrm>
            <a:off x="465138" y="4364735"/>
            <a:ext cx="4645693" cy="1247008"/>
          </a:xfrm>
          <a:prstGeom prst="rect">
            <a:avLst/>
          </a:prstGeom>
        </p:spPr>
        <p:txBody>
          <a:bodyPr vert="horz" wrap="square"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6"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5513388" y="1174750"/>
            <a:ext cx="3376612"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5" hasCustomPrompt="1"/>
          </p:nvPr>
        </p:nvSpPr>
        <p:spPr>
          <a:xfrm>
            <a:off x="465138" y="1694309"/>
            <a:ext cx="4645693" cy="234269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66216187"/>
      </p:ext>
    </p:extLst>
  </p:cSld>
  <p:clrMapOvr>
    <a:masterClrMapping/>
  </p:clrMapOvr>
  <p:timing>
    <p:tnLst>
      <p:par>
        <p:cTn xmlns:p14="http://schemas.microsoft.com/office/powerpoint/2010/mai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py with Large Image">
    <p:spTree>
      <p:nvGrpSpPr>
        <p:cNvPr id="1" name=""/>
        <p:cNvGrpSpPr/>
        <p:nvPr/>
      </p:nvGrpSpPr>
      <p:grpSpPr>
        <a:xfrm>
          <a:off x="0" y="0"/>
          <a:ext cx="0" cy="0"/>
          <a:chOff x="0" y="0"/>
          <a:chExt cx="0" cy="0"/>
        </a:xfrm>
      </p:grpSpPr>
      <p:sp>
        <p:nvSpPr>
          <p:cNvPr id="3"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4"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7"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4563611" y="1174750"/>
            <a:ext cx="4326389"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3" hasCustomPrompt="1"/>
          </p:nvPr>
        </p:nvSpPr>
        <p:spPr>
          <a:xfrm>
            <a:off x="465138" y="3817875"/>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baseline="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san </a:t>
            </a:r>
            <a:r>
              <a:rPr lang="en-US" dirty="0" err="1" smtClean="0"/>
              <a:t>dowlq</a:t>
            </a:r>
            <a:r>
              <a:rPr lang="en-US" dirty="0" smtClean="0"/>
              <a:t> </a:t>
            </a:r>
            <a:r>
              <a:rPr lang="en-US" dirty="0" err="1" smtClean="0"/>
              <a:t>marater</a:t>
            </a:r>
            <a:r>
              <a:rPr lang="en-US" dirty="0" smtClean="0"/>
              <a:t>.</a:t>
            </a:r>
            <a:endParaRPr lang="en-US" dirty="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889513197"/>
      </p:ext>
    </p:extLst>
  </p:cSld>
  <p:clrMapOvr>
    <a:masterClrMapping/>
  </p:clrMapOvr>
  <p:timing>
    <p:tnLst>
      <p:par>
        <p:cTn xmlns:p14="http://schemas.microsoft.com/office/powerpoint/2010/mai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amp; Main Imag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5"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352194550"/>
      </p:ext>
    </p:extLst>
  </p:cSld>
  <p:clrMapOvr>
    <a:masterClrMapping/>
  </p:clrMapOvr>
  <p:timing>
    <p:tnLst>
      <p:par>
        <p:cTn xmlns:p14="http://schemas.microsoft.com/office/powerpoint/2010/mai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4" name="Rectangle 3"/>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41082505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Not For Profit Case Studies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7067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15727" y="1378496"/>
            <a:ext cx="3850675" cy="582724"/>
          </a:xfrm>
        </p:spPr>
        <p:txBody>
          <a:bodyPr/>
          <a:lstStyle/>
          <a:p>
            <a:r>
              <a:rPr lang="en-US" dirty="0" smtClean="0"/>
              <a:t>Use Case: </a:t>
            </a:r>
          </a:p>
          <a:p>
            <a:r>
              <a:rPr lang="en-US" dirty="0" smtClean="0"/>
              <a:t>In-Country Program Management</a:t>
            </a:r>
            <a:endParaRPr lang="en-US" dirty="0"/>
          </a:p>
        </p:txBody>
      </p:sp>
      <p:sp>
        <p:nvSpPr>
          <p:cNvPr id="3" name="Text Placeholder 2"/>
          <p:cNvSpPr>
            <a:spLocks noGrp="1"/>
          </p:cNvSpPr>
          <p:nvPr>
            <p:ph type="body" sz="quarter" idx="15"/>
          </p:nvPr>
        </p:nvSpPr>
        <p:spPr>
          <a:xfrm>
            <a:off x="315729" y="2110630"/>
            <a:ext cx="2941448" cy="4024691"/>
          </a:xfrm>
        </p:spPr>
        <p:txBody>
          <a:bodyPr/>
          <a:lstStyle/>
          <a:p>
            <a:r>
              <a:rPr lang="en-US" dirty="0" smtClean="0"/>
              <a:t>A United Nations Clean Development Mechanism project</a:t>
            </a:r>
          </a:p>
          <a:p>
            <a:r>
              <a:rPr lang="en-US" dirty="0" smtClean="0"/>
              <a:t>Del Agua distributing 600,000 clean-burning </a:t>
            </a:r>
            <a:r>
              <a:rPr lang="en-US" dirty="0" err="1" smtClean="0"/>
              <a:t>cookstoves</a:t>
            </a:r>
            <a:r>
              <a:rPr lang="en-US" dirty="0" smtClean="0"/>
              <a:t> and 600,000 advanced water filters in Rwanda touching 3 MM people and reducing </a:t>
            </a:r>
          </a:p>
          <a:p>
            <a:r>
              <a:rPr lang="en-US" dirty="0" smtClean="0"/>
              <a:t>Using smartphones and </a:t>
            </a:r>
            <a:r>
              <a:rPr lang="en-US" dirty="0" err="1" smtClean="0"/>
              <a:t>doForms</a:t>
            </a:r>
            <a:r>
              <a:rPr lang="en-US" dirty="0" smtClean="0"/>
              <a:t> to:</a:t>
            </a:r>
          </a:p>
          <a:p>
            <a:pPr lvl="1"/>
            <a:r>
              <a:rPr lang="en-US" dirty="0" smtClean="0"/>
              <a:t>Read bar codes of stoves/filters when distributed to households, and upload immediately to the cloud</a:t>
            </a:r>
          </a:p>
          <a:p>
            <a:pPr lvl="1"/>
            <a:r>
              <a:rPr lang="en-US" dirty="0" smtClean="0"/>
              <a:t>Map the installation of units using </a:t>
            </a:r>
            <a:r>
              <a:rPr lang="en-US" dirty="0" err="1" smtClean="0"/>
              <a:t>doForms</a:t>
            </a:r>
            <a:r>
              <a:rPr lang="en-US" dirty="0" smtClean="0"/>
              <a:t> GPS capabilities</a:t>
            </a:r>
          </a:p>
        </p:txBody>
      </p:sp>
      <p:sp>
        <p:nvSpPr>
          <p:cNvPr id="4" name="Title 3"/>
          <p:cNvSpPr>
            <a:spLocks noGrp="1"/>
          </p:cNvSpPr>
          <p:nvPr>
            <p:ph type="ctrTitle"/>
          </p:nvPr>
        </p:nvSpPr>
        <p:spPr>
          <a:xfrm>
            <a:off x="315727" y="364941"/>
            <a:ext cx="8662894" cy="800219"/>
          </a:xfrm>
        </p:spPr>
        <p:txBody>
          <a:bodyPr/>
          <a:lstStyle/>
          <a:p>
            <a:r>
              <a:rPr lang="en-US" smtClean="0"/>
              <a:t>DelAgua</a:t>
            </a:r>
            <a:r>
              <a:rPr lang="en-US" dirty="0" smtClean="0"/>
              <a:t> </a:t>
            </a:r>
            <a:r>
              <a:rPr lang="en-US" dirty="0" smtClean="0"/>
              <a:t>is using us in Rwanda to distribute less polluting </a:t>
            </a:r>
            <a:r>
              <a:rPr lang="en-US" dirty="0" err="1" smtClean="0"/>
              <a:t>cookstoves</a:t>
            </a:r>
            <a:r>
              <a:rPr lang="en-US" dirty="0" smtClean="0"/>
              <a:t> and cleaner water</a:t>
            </a:r>
            <a:endParaRPr lang="en-US" dirty="0"/>
          </a:p>
        </p:txBody>
      </p:sp>
      <p:pic>
        <p:nvPicPr>
          <p:cNvPr id="7" name="Picture 6" descr="Screen Shot 2015-06-05 at 3.43.37 PM.png"/>
          <p:cNvPicPr>
            <a:picLocks noChangeAspect="1"/>
          </p:cNvPicPr>
          <p:nvPr/>
        </p:nvPicPr>
        <p:blipFill rotWithShape="1">
          <a:blip r:embed="rId2">
            <a:extLst>
              <a:ext uri="{28A0092B-C50C-407E-A947-70E740481C1C}">
                <a14:useLocalDpi xmlns:a14="http://schemas.microsoft.com/office/drawing/2010/main" val="0"/>
              </a:ext>
            </a:extLst>
          </a:blip>
          <a:srcRect l="2986" t="6015"/>
          <a:stretch/>
        </p:blipFill>
        <p:spPr>
          <a:xfrm>
            <a:off x="3974353" y="2420471"/>
            <a:ext cx="4688541" cy="2567640"/>
          </a:xfrm>
          <a:prstGeom prst="rect">
            <a:avLst/>
          </a:prstGeom>
        </p:spPr>
      </p:pic>
    </p:spTree>
    <p:extLst>
      <p:ext uri="{BB962C8B-B14F-4D97-AF65-F5344CB8AC3E}">
        <p14:creationId xmlns:p14="http://schemas.microsoft.com/office/powerpoint/2010/main" val="31561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65139" y="1353633"/>
            <a:ext cx="3850675" cy="915122"/>
          </a:xfrm>
        </p:spPr>
        <p:txBody>
          <a:bodyPr/>
          <a:lstStyle/>
          <a:p>
            <a:r>
              <a:rPr lang="en-US" sz="1800" dirty="0" smtClean="0"/>
              <a:t>Use Case: Field Data Collection</a:t>
            </a:r>
            <a:r>
              <a:rPr lang="en-US" sz="1800" dirty="0"/>
              <a:t/>
            </a:r>
            <a:br>
              <a:rPr lang="en-US" sz="1800" dirty="0"/>
            </a:br>
            <a:r>
              <a:rPr lang="en-US" dirty="0"/>
              <a:t/>
            </a:r>
            <a:br>
              <a:rPr lang="en-US" dirty="0"/>
            </a:br>
            <a:endParaRPr lang="en-US" dirty="0"/>
          </a:p>
        </p:txBody>
      </p:sp>
      <p:sp>
        <p:nvSpPr>
          <p:cNvPr id="3" name="Text Placeholder 2"/>
          <p:cNvSpPr>
            <a:spLocks noGrp="1"/>
          </p:cNvSpPr>
          <p:nvPr>
            <p:ph type="body" sz="quarter" idx="15"/>
          </p:nvPr>
        </p:nvSpPr>
        <p:spPr>
          <a:xfrm>
            <a:off x="465139" y="1811194"/>
            <a:ext cx="3850675" cy="2178032"/>
          </a:xfrm>
        </p:spPr>
        <p:txBody>
          <a:bodyPr/>
          <a:lstStyle/>
          <a:p>
            <a:pPr marL="173038" indent="-173038">
              <a:spcAft>
                <a:spcPts val="600"/>
              </a:spcAft>
            </a:pPr>
            <a:r>
              <a:rPr lang="en-US" sz="1600" dirty="0">
                <a:solidFill>
                  <a:srgbClr val="6C6C6C"/>
                </a:solidFill>
              </a:rPr>
              <a:t>Part of an international effort to combat the HIV epidemic – used globally</a:t>
            </a:r>
          </a:p>
          <a:p>
            <a:pPr marL="173038" indent="-173038">
              <a:spcAft>
                <a:spcPts val="600"/>
              </a:spcAft>
            </a:pPr>
            <a:r>
              <a:rPr lang="en-US" sz="1600" dirty="0">
                <a:solidFill>
                  <a:srgbClr val="6C6C6C"/>
                </a:solidFill>
              </a:rPr>
              <a:t>doForms used to collect data, including survey responses, barcodes for biological samples, and GPS coordinates for study sites</a:t>
            </a:r>
          </a:p>
          <a:p>
            <a:pPr marL="285750" indent="-285750">
              <a:buClr>
                <a:schemeClr val="accent2"/>
              </a:buClr>
            </a:pPr>
            <a:endParaRPr lang="en-US" dirty="0">
              <a:solidFill>
                <a:srgbClr val="6C6C6C"/>
              </a:solidFill>
            </a:endParaRPr>
          </a:p>
        </p:txBody>
      </p:sp>
      <p:sp>
        <p:nvSpPr>
          <p:cNvPr id="4" name="Title 3"/>
          <p:cNvSpPr>
            <a:spLocks noGrp="1"/>
          </p:cNvSpPr>
          <p:nvPr>
            <p:ph type="ctrTitle"/>
          </p:nvPr>
        </p:nvSpPr>
        <p:spPr>
          <a:xfrm>
            <a:off x="0" y="364941"/>
            <a:ext cx="9143999" cy="800219"/>
          </a:xfrm>
        </p:spPr>
        <p:txBody>
          <a:bodyPr/>
          <a:lstStyle/>
          <a:p>
            <a:r>
              <a:rPr lang="en-US" dirty="0">
                <a:latin typeface="Proxima Nova Soft Medium"/>
                <a:cs typeface="Proxima Nova Soft Medium"/>
              </a:rPr>
              <a:t>The National Center for Biotechnology Information uses doForms to collect field data globally</a:t>
            </a:r>
          </a:p>
        </p:txBody>
      </p:sp>
      <p:pic>
        <p:nvPicPr>
          <p:cNvPr id="7" name="Picture 6"/>
          <p:cNvPicPr>
            <a:picLocks noChangeAspect="1"/>
          </p:cNvPicPr>
          <p:nvPr/>
        </p:nvPicPr>
        <p:blipFill rotWithShape="1">
          <a:blip r:embed="rId2"/>
          <a:srcRect r="43645" b="2517"/>
          <a:stretch/>
        </p:blipFill>
        <p:spPr>
          <a:xfrm>
            <a:off x="4569814" y="1503461"/>
            <a:ext cx="4320186" cy="5164039"/>
          </a:xfrm>
          <a:prstGeom prst="rect">
            <a:avLst/>
          </a:prstGeom>
        </p:spPr>
      </p:pic>
      <p:pic>
        <p:nvPicPr>
          <p:cNvPr id="9" name="Picture 8" descr="NCBI-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39" y="5887826"/>
            <a:ext cx="1367850" cy="779674"/>
          </a:xfrm>
          <a:prstGeom prst="rect">
            <a:avLst/>
          </a:prstGeom>
        </p:spPr>
      </p:pic>
      <p:sp>
        <p:nvSpPr>
          <p:cNvPr id="12" name="TextBox 11"/>
          <p:cNvSpPr txBox="1"/>
          <p:nvPr/>
        </p:nvSpPr>
        <p:spPr>
          <a:xfrm>
            <a:off x="465140" y="3983602"/>
            <a:ext cx="3643684" cy="1723549"/>
          </a:xfrm>
          <a:prstGeom prst="rect">
            <a:avLst/>
          </a:prstGeom>
          <a:solidFill>
            <a:srgbClr val="E45424"/>
          </a:solidFill>
        </p:spPr>
        <p:txBody>
          <a:bodyPr wrap="square" rtlCol="0">
            <a:spAutoFit/>
          </a:bodyPr>
          <a:lstStyle/>
          <a:p>
            <a:r>
              <a:rPr lang="en-US" sz="1200" b="1" dirty="0">
                <a:solidFill>
                  <a:schemeClr val="bg1"/>
                </a:solidFill>
              </a:rPr>
              <a:t>“</a:t>
            </a:r>
            <a:r>
              <a:rPr lang="en-US" sz="1200" b="1" i="1" dirty="0">
                <a:solidFill>
                  <a:schemeClr val="bg1"/>
                </a:solidFill>
              </a:rPr>
              <a:t>This easy-to-use platform simplifies and facilitates the design and creation of data collection instruments, as well as the collection, management, and analysis of data… immensely improving the quality of our work, while saving us both time and money.</a:t>
            </a:r>
            <a:r>
              <a:rPr lang="en-US" sz="1200" b="1" i="1" dirty="0" smtClean="0">
                <a:solidFill>
                  <a:schemeClr val="bg1"/>
                </a:solidFill>
              </a:rPr>
              <a:t>”</a:t>
            </a:r>
          </a:p>
          <a:p>
            <a:endParaRPr lang="en-US" sz="1200" b="1" i="1" dirty="0" smtClean="0">
              <a:solidFill>
                <a:schemeClr val="bg1"/>
              </a:solidFill>
            </a:endParaRPr>
          </a:p>
          <a:p>
            <a:r>
              <a:rPr lang="en-US" sz="1100" i="1" dirty="0" smtClean="0">
                <a:solidFill>
                  <a:srgbClr val="FFFFFF"/>
                </a:solidFill>
              </a:rPr>
              <a:t>Stephen </a:t>
            </a:r>
            <a:r>
              <a:rPr lang="en-US" sz="1100" i="1" dirty="0">
                <a:solidFill>
                  <a:srgbClr val="FFFFFF"/>
                </a:solidFill>
              </a:rPr>
              <a:t>Delgado, Senior Epidemiologist Consultant, HIV Prevention &amp; Control, Central America </a:t>
            </a:r>
            <a:r>
              <a:rPr lang="en-US" sz="1100" i="1" dirty="0" smtClean="0">
                <a:solidFill>
                  <a:srgbClr val="FFFFFF"/>
                </a:solidFill>
              </a:rPr>
              <a:t>Operations</a:t>
            </a:r>
            <a:endParaRPr lang="en-US" sz="1100" i="1" dirty="0">
              <a:solidFill>
                <a:srgbClr val="FFFFFF"/>
              </a:solidFill>
            </a:endParaRPr>
          </a:p>
        </p:txBody>
      </p:sp>
    </p:spTree>
    <p:extLst>
      <p:ext uri="{BB962C8B-B14F-4D97-AF65-F5344CB8AC3E}">
        <p14:creationId xmlns:p14="http://schemas.microsoft.com/office/powerpoint/2010/main" val="900208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86532" y="876139"/>
            <a:ext cx="7106724" cy="5305164"/>
            <a:chOff x="586532" y="876139"/>
            <a:chExt cx="7106724" cy="5305164"/>
          </a:xfrm>
        </p:grpSpPr>
        <p:pic>
          <p:nvPicPr>
            <p:cNvPr id="11" name="Picture 10" descr="Screen Shot 2015-06-05 at 1.17.36 PM.png"/>
            <p:cNvPicPr>
              <a:picLocks/>
            </p:cNvPicPr>
            <p:nvPr/>
          </p:nvPicPr>
          <p:blipFill>
            <a:blip r:embed="rId2">
              <a:extLst>
                <a:ext uri="{28A0092B-C50C-407E-A947-70E740481C1C}">
                  <a14:useLocalDpi xmlns:a14="http://schemas.microsoft.com/office/drawing/2010/main" val="0"/>
                </a:ext>
              </a:extLst>
            </a:blip>
            <a:stretch>
              <a:fillRect/>
            </a:stretch>
          </p:blipFill>
          <p:spPr>
            <a:xfrm>
              <a:off x="586532" y="876139"/>
              <a:ext cx="7106724" cy="5305164"/>
            </a:xfrm>
            <a:prstGeom prst="rect">
              <a:avLst/>
            </a:prstGeom>
            <a:ln>
              <a:solidFill>
                <a:srgbClr val="A7A7A7"/>
              </a:solidFill>
            </a:ln>
          </p:spPr>
        </p:pic>
        <p:sp>
          <p:nvSpPr>
            <p:cNvPr id="20" name="Rectangle 19"/>
            <p:cNvSpPr/>
            <p:nvPr/>
          </p:nvSpPr>
          <p:spPr>
            <a:xfrm>
              <a:off x="1545527" y="1386459"/>
              <a:ext cx="1726591" cy="6678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1" y="364941"/>
            <a:ext cx="8458200" cy="400110"/>
          </a:xfrm>
        </p:spPr>
        <p:txBody>
          <a:bodyPr/>
          <a:lstStyle/>
          <a:p>
            <a:r>
              <a:rPr lang="en-US" dirty="0" smtClean="0"/>
              <a:t>So we can eliminate this wasteful 6-page paper form…</a:t>
            </a:r>
            <a:endParaRPr lang="en-US" dirty="0"/>
          </a:p>
        </p:txBody>
      </p:sp>
      <p:pic>
        <p:nvPicPr>
          <p:cNvPr id="4" name="Picture 3" descr="Screen Shot 2015-06-05 at 1.1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451" y="1026569"/>
            <a:ext cx="7106724" cy="5167190"/>
          </a:xfrm>
          <a:prstGeom prst="rect">
            <a:avLst/>
          </a:prstGeom>
        </p:spPr>
      </p:pic>
      <p:pic>
        <p:nvPicPr>
          <p:cNvPr id="3" name="Picture 2" descr="Screen Shot 2015-06-05 at 1.18.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665" y="1296812"/>
            <a:ext cx="7106724" cy="5052744"/>
          </a:xfrm>
          <a:prstGeom prst="rect">
            <a:avLst/>
          </a:prstGeom>
        </p:spPr>
      </p:pic>
    </p:spTree>
    <p:extLst>
      <p:ext uri="{BB962C8B-B14F-4D97-AF65-F5344CB8AC3E}">
        <p14:creationId xmlns:p14="http://schemas.microsoft.com/office/powerpoint/2010/main" val="3814515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par>
                          <p:cTn id="8" fill="hold">
                            <p:stCondLst>
                              <p:cond delay="500"/>
                            </p:stCondLst>
                            <p:childTnLst>
                              <p:par>
                                <p:cTn id="9" presetID="9" presetClass="entr" presetSubtype="0"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900"/>
                                        <p:tgtEl>
                                          <p:spTgt spid="4"/>
                                        </p:tgtEl>
                                      </p:cBhvr>
                                    </p:animEffect>
                                  </p:childTnLst>
                                </p:cTn>
                              </p:par>
                            </p:childTnLst>
                          </p:cTn>
                        </p:par>
                        <p:par>
                          <p:cTn id="12" fill="hold">
                            <p:stCondLst>
                              <p:cond delay="3400"/>
                            </p:stCondLst>
                            <p:childTnLst>
                              <p:par>
                                <p:cTn id="13" presetID="9" presetClass="entr" presetSubtype="0" fill="hold" nodeType="afterEffect">
                                  <p:stCondLst>
                                    <p:cond delay="200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10039" y="1325911"/>
            <a:ext cx="3228781" cy="4616662"/>
            <a:chOff x="4070389" y="1325911"/>
            <a:chExt cx="3228781" cy="4616662"/>
          </a:xfrm>
        </p:grpSpPr>
        <p:grpSp>
          <p:nvGrpSpPr>
            <p:cNvPr id="17" name="Group 16"/>
            <p:cNvGrpSpPr/>
            <p:nvPr/>
          </p:nvGrpSpPr>
          <p:grpSpPr>
            <a:xfrm>
              <a:off x="4070389" y="1325911"/>
              <a:ext cx="3228781" cy="4616662"/>
              <a:chOff x="4070389" y="1325911"/>
              <a:chExt cx="3228781" cy="4616662"/>
            </a:xfrm>
          </p:grpSpPr>
          <p:sp>
            <p:nvSpPr>
              <p:cNvPr id="15" name="Rounded Rectangle 14"/>
              <p:cNvSpPr/>
              <p:nvPr/>
            </p:nvSpPr>
            <p:spPr>
              <a:xfrm>
                <a:off x="4070389" y="1325911"/>
                <a:ext cx="3228781" cy="4616662"/>
              </a:xfrm>
              <a:prstGeom prst="roundRect">
                <a:avLst>
                  <a:gd name="adj" fmla="val 8231"/>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food bank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3375" y="1738388"/>
                <a:ext cx="2882809" cy="3788082"/>
              </a:xfrm>
              <a:prstGeom prst="rect">
                <a:avLst/>
              </a:prstGeom>
            </p:spPr>
          </p:pic>
        </p:grpSp>
        <p:sp>
          <p:nvSpPr>
            <p:cNvPr id="18" name="Rectangle 17"/>
            <p:cNvSpPr/>
            <p:nvPr/>
          </p:nvSpPr>
          <p:spPr>
            <a:xfrm>
              <a:off x="5203127" y="2471190"/>
              <a:ext cx="1035693" cy="15732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203127" y="2684783"/>
              <a:ext cx="1035693" cy="1811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itle 5"/>
          <p:cNvSpPr>
            <a:spLocks noGrp="1"/>
          </p:cNvSpPr>
          <p:nvPr>
            <p:ph type="ctrTitle"/>
          </p:nvPr>
        </p:nvSpPr>
        <p:spPr>
          <a:xfrm>
            <a:off x="0" y="364941"/>
            <a:ext cx="9143999" cy="369332"/>
          </a:xfrm>
        </p:spPr>
        <p:txBody>
          <a:bodyPr/>
          <a:lstStyle/>
          <a:p>
            <a:r>
              <a:rPr lang="en-US" sz="2400" dirty="0"/>
              <a:t>And turn it into an efficient mobile form</a:t>
            </a:r>
            <a:r>
              <a:rPr lang="en-US" sz="2400" dirty="0" smtClean="0"/>
              <a:t>!</a:t>
            </a:r>
            <a:endParaRPr lang="en-US" dirty="0"/>
          </a:p>
        </p:txBody>
      </p:sp>
      <p:sp>
        <p:nvSpPr>
          <p:cNvPr id="2" name="TextBox 1"/>
          <p:cNvSpPr txBox="1"/>
          <p:nvPr/>
        </p:nvSpPr>
        <p:spPr>
          <a:xfrm>
            <a:off x="3264040" y="3723956"/>
            <a:ext cx="2801794" cy="369332"/>
          </a:xfrm>
          <a:prstGeom prst="rect">
            <a:avLst/>
          </a:prstGeom>
          <a:solidFill>
            <a:schemeClr val="bg1"/>
          </a:solidFill>
        </p:spPr>
        <p:txBody>
          <a:bodyPr wrap="none" rtlCol="0">
            <a:spAutoFit/>
          </a:bodyPr>
          <a:lstStyle/>
          <a:p>
            <a:r>
              <a:rPr lang="en-US" dirty="0" smtClean="0"/>
              <a:t>Ask </a:t>
            </a:r>
            <a:r>
              <a:rPr lang="en-US" dirty="0" err="1" smtClean="0"/>
              <a:t>Breanna</a:t>
            </a:r>
            <a:r>
              <a:rPr lang="en-US" dirty="0" smtClean="0"/>
              <a:t> for this form</a:t>
            </a:r>
            <a:endParaRPr lang="en-US" dirty="0"/>
          </a:p>
        </p:txBody>
      </p:sp>
    </p:spTree>
    <p:extLst>
      <p:ext uri="{BB962C8B-B14F-4D97-AF65-F5344CB8AC3E}">
        <p14:creationId xmlns:p14="http://schemas.microsoft.com/office/powerpoint/2010/main" val="4326282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DF-CP">
      <a:dk1>
        <a:srgbClr val="6C6C6C"/>
      </a:dk1>
      <a:lt1>
        <a:sysClr val="window" lastClr="FFFFFF"/>
      </a:lt1>
      <a:dk2>
        <a:srgbClr val="6C6C6C"/>
      </a:dk2>
      <a:lt2>
        <a:srgbClr val="FFFFFF"/>
      </a:lt2>
      <a:accent1>
        <a:srgbClr val="2A4E69"/>
      </a:accent1>
      <a:accent2>
        <a:srgbClr val="DB3D1C"/>
      </a:accent2>
      <a:accent3>
        <a:srgbClr val="135380"/>
      </a:accent3>
      <a:accent4>
        <a:srgbClr val="434448"/>
      </a:accent4>
      <a:accent5>
        <a:srgbClr val="878887"/>
      </a:accent5>
      <a:accent6>
        <a:srgbClr val="1C2832"/>
      </a:accent6>
      <a:hlink>
        <a:srgbClr val="135380"/>
      </a:hlink>
      <a:folHlink>
        <a:srgbClr val="1350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TotalTime>
  <Words>232</Words>
  <Application>Microsoft Macintosh PowerPoint</Application>
  <PresentationFormat>On-screen Show (4:3)</PresentationFormat>
  <Paragraphs>19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Default Theme</vt:lpstr>
      <vt:lpstr>PowerPoint Presentation</vt:lpstr>
      <vt:lpstr>DelAgua is using us in Rwanda to distribute less polluting cookstoves and cleaner water</vt:lpstr>
      <vt:lpstr>The National Center for Biotechnology Information uses doForms to collect field data globally</vt:lpstr>
      <vt:lpstr>So we can eliminate this wasteful 6-page paper form…</vt:lpstr>
      <vt:lpstr>And turn it into an efficient mobile form!</vt:lpstr>
    </vt:vector>
  </TitlesOfParts>
  <Company>doForms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Teller</dc:creator>
  <cp:lastModifiedBy>Laura Teller</cp:lastModifiedBy>
  <cp:revision>2</cp:revision>
  <dcterms:created xsi:type="dcterms:W3CDTF">2015-06-23T17:56:40Z</dcterms:created>
  <dcterms:modified xsi:type="dcterms:W3CDTF">2015-06-23T18:03:44Z</dcterms:modified>
</cp:coreProperties>
</file>